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71" r:id="rId12"/>
  </p:sldIdLst>
  <p:sldSz cx="18288000" cy="10287000"/>
  <p:notesSz cx="6858000" cy="9144000"/>
  <p:embeddedFontLst>
    <p:embeddedFont>
      <p:font typeface="Aharoni" panose="02010803020104030203" pitchFamily="2" charset="-79"/>
      <p:bold r:id="rId14"/>
    </p:embeddedFont>
    <p:embeddedFont>
      <p:font typeface="Alasassy Caps" pitchFamily="2" charset="0"/>
      <p:regular r:id="rId15"/>
      <p:bold r:id="rId16"/>
      <p:italic r:id="rId17"/>
      <p:boldItalic r:id="rId18"/>
    </p:embeddedFont>
    <p:embeddedFont>
      <p:font typeface="Bricolage Grotesque Bold" panose="020B0604020202020204" charset="0"/>
      <p:regular r:id="rId19"/>
    </p:embeddedFont>
    <p:embeddedFont>
      <p:font typeface="Bricolage Grotesque Light" panose="020B0604020202020204" charset="0"/>
      <p:regular r:id="rId20"/>
    </p:embeddedFont>
    <p:embeddedFont>
      <p:font typeface="Bricolage Grotesque Semi-Bold" panose="020B0604020202020204" charset="0"/>
      <p:regular r:id="rId21"/>
    </p:embeddedFont>
    <p:embeddedFont>
      <p:font typeface="Tajawal" panose="00000500000000000000" pitchFamily="2" charset="-78"/>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101" y="77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84C800E-67C3-4022-9688-21C2730B7956}" type="datetimeFigureOut">
              <a:rPr lang="ar-SA" smtClean="0"/>
              <a:t>06/11/45</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13F9F2A-BE80-4347-9CD1-8ADC84F2282A}" type="slidenum">
              <a:rPr lang="ar-SA" smtClean="0"/>
              <a:t>‹#›</a:t>
            </a:fld>
            <a:endParaRPr lang="ar-SA"/>
          </a:p>
        </p:txBody>
      </p:sp>
    </p:spTree>
    <p:extLst>
      <p:ext uri="{BB962C8B-B14F-4D97-AF65-F5344CB8AC3E}">
        <p14:creationId xmlns:p14="http://schemas.microsoft.com/office/powerpoint/2010/main" val="88253826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المقدمة</a:t>
            </a:r>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1</a:t>
            </a:fld>
            <a:endParaRPr lang="ar-SA"/>
          </a:p>
        </p:txBody>
      </p:sp>
    </p:spTree>
    <p:extLst>
      <p:ext uri="{BB962C8B-B14F-4D97-AF65-F5344CB8AC3E}">
        <p14:creationId xmlns:p14="http://schemas.microsoft.com/office/powerpoint/2010/main" val="3674282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just"/>
            <a:r>
              <a:rPr lang="ar-SA" sz="1200" b="1" i="0" dirty="0">
                <a:effectLst/>
                <a:latin typeface="Tajawal" panose="00000500000000000000" pitchFamily="2" charset="-78"/>
                <a:cs typeface="Tajawal" panose="00000500000000000000" pitchFamily="2" charset="-78"/>
              </a:rPr>
              <a:t>هل فوائد الذكاء الاصطناعي تفوق المخاطر؟</a:t>
            </a:r>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10</a:t>
            </a:fld>
            <a:endParaRPr lang="ar-SA"/>
          </a:p>
        </p:txBody>
      </p:sp>
    </p:spTree>
    <p:extLst>
      <p:ext uri="{BB962C8B-B14F-4D97-AF65-F5344CB8AC3E}">
        <p14:creationId xmlns:p14="http://schemas.microsoft.com/office/powerpoint/2010/main" val="1715188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صفحة المحتويات</a:t>
            </a:r>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2</a:t>
            </a:fld>
            <a:endParaRPr lang="ar-SA"/>
          </a:p>
        </p:txBody>
      </p:sp>
    </p:spTree>
    <p:extLst>
      <p:ext uri="{BB962C8B-B14F-4D97-AF65-F5344CB8AC3E}">
        <p14:creationId xmlns:p14="http://schemas.microsoft.com/office/powerpoint/2010/main" val="391481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مفهوم الذكاء الاصطناعي</a:t>
            </a:r>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3</a:t>
            </a:fld>
            <a:endParaRPr lang="ar-SA"/>
          </a:p>
        </p:txBody>
      </p:sp>
    </p:spTree>
    <p:extLst>
      <p:ext uri="{BB962C8B-B14F-4D97-AF65-F5344CB8AC3E}">
        <p14:creationId xmlns:p14="http://schemas.microsoft.com/office/powerpoint/2010/main" val="31779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مراحل اكتشاف الذكاء الاصطناعي</a:t>
            </a:r>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4</a:t>
            </a:fld>
            <a:endParaRPr lang="ar-SA"/>
          </a:p>
        </p:txBody>
      </p:sp>
    </p:spTree>
    <p:extLst>
      <p:ext uri="{BB962C8B-B14F-4D97-AF65-F5344CB8AC3E}">
        <p14:creationId xmlns:p14="http://schemas.microsoft.com/office/powerpoint/2010/main" val="562200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استخدامات الذكاء الاصطناعي</a:t>
            </a:r>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5</a:t>
            </a:fld>
            <a:endParaRPr lang="ar-SA"/>
          </a:p>
        </p:txBody>
      </p:sp>
    </p:spTree>
    <p:extLst>
      <p:ext uri="{BB962C8B-B14F-4D97-AF65-F5344CB8AC3E}">
        <p14:creationId xmlns:p14="http://schemas.microsoft.com/office/powerpoint/2010/main" val="2232185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dirty="0">
                <a:solidFill>
                  <a:srgbClr val="323232"/>
                </a:solidFill>
                <a:latin typeface="Tajawal" panose="00000500000000000000" pitchFamily="2" charset="-78"/>
                <a:cs typeface="Tajawal" panose="00000500000000000000" pitchFamily="2" charset="-78"/>
              </a:rPr>
              <a:t>تحديات الذكاء الاصطناعي</a:t>
            </a:r>
            <a:endParaRPr lang="en-US" sz="1200" b="1" dirty="0">
              <a:solidFill>
                <a:srgbClr val="323232"/>
              </a:solidFill>
              <a:latin typeface="Tajawal" panose="00000500000000000000" pitchFamily="2" charset="-78"/>
              <a:cs typeface="Tajawal" panose="00000500000000000000" pitchFamily="2" charset="-78"/>
            </a:endParaRPr>
          </a:p>
          <a:p>
            <a:endParaRPr lang="ar-SA" dirty="0"/>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6</a:t>
            </a:fld>
            <a:endParaRPr lang="ar-SA"/>
          </a:p>
        </p:txBody>
      </p:sp>
    </p:spTree>
    <p:extLst>
      <p:ext uri="{BB962C8B-B14F-4D97-AF65-F5344CB8AC3E}">
        <p14:creationId xmlns:p14="http://schemas.microsoft.com/office/powerpoint/2010/main" val="1802636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dirty="0">
                <a:solidFill>
                  <a:srgbClr val="323232"/>
                </a:solidFill>
                <a:latin typeface="Tajawal" panose="00000500000000000000" pitchFamily="2" charset="-78"/>
                <a:cs typeface="Tajawal" panose="00000500000000000000" pitchFamily="2" charset="-78"/>
              </a:rPr>
              <a:t>مستقبل الذكاء الاصطناعي</a:t>
            </a:r>
            <a:endParaRPr lang="en-US" sz="1200" b="1" dirty="0">
              <a:solidFill>
                <a:srgbClr val="323232"/>
              </a:solidFill>
              <a:latin typeface="Tajawal" panose="00000500000000000000" pitchFamily="2" charset="-78"/>
              <a:cs typeface="Tajawal" panose="00000500000000000000" pitchFamily="2" charset="-78"/>
            </a:endParaRPr>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7</a:t>
            </a:fld>
            <a:endParaRPr lang="ar-SA"/>
          </a:p>
        </p:txBody>
      </p:sp>
    </p:spTree>
    <p:extLst>
      <p:ext uri="{BB962C8B-B14F-4D97-AF65-F5344CB8AC3E}">
        <p14:creationId xmlns:p14="http://schemas.microsoft.com/office/powerpoint/2010/main" val="71859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اضرار الذكاء الاصطناعي</a:t>
            </a:r>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8</a:t>
            </a:fld>
            <a:endParaRPr lang="ar-SA"/>
          </a:p>
        </p:txBody>
      </p:sp>
    </p:spTree>
    <p:extLst>
      <p:ext uri="{BB962C8B-B14F-4D97-AF65-F5344CB8AC3E}">
        <p14:creationId xmlns:p14="http://schemas.microsoft.com/office/powerpoint/2010/main" val="1799664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dirty="0">
                <a:solidFill>
                  <a:srgbClr val="323232"/>
                </a:solidFill>
                <a:latin typeface="Tajawal" panose="00000500000000000000" pitchFamily="2" charset="-78"/>
                <a:cs typeface="Tajawal" panose="00000500000000000000" pitchFamily="2" charset="-78"/>
              </a:rPr>
              <a:t>أضرار الذكاء الاصطناعي 2</a:t>
            </a:r>
            <a:endParaRPr lang="en-US" sz="1200" b="1" dirty="0">
              <a:solidFill>
                <a:srgbClr val="323232"/>
              </a:solidFill>
              <a:latin typeface="Tajawal" panose="00000500000000000000" pitchFamily="2" charset="-78"/>
              <a:cs typeface="Tajawal" panose="00000500000000000000" pitchFamily="2" charset="-78"/>
            </a:endParaRPr>
          </a:p>
        </p:txBody>
      </p:sp>
      <p:sp>
        <p:nvSpPr>
          <p:cNvPr id="4" name="عنصر نائب لرقم الشريحة 3"/>
          <p:cNvSpPr>
            <a:spLocks noGrp="1"/>
          </p:cNvSpPr>
          <p:nvPr>
            <p:ph type="sldNum" sz="quarter" idx="5"/>
          </p:nvPr>
        </p:nvSpPr>
        <p:spPr/>
        <p:txBody>
          <a:bodyPr/>
          <a:lstStyle/>
          <a:p>
            <a:fld id="{513F9F2A-BE80-4347-9CD1-8ADC84F2282A}" type="slidenum">
              <a:rPr lang="ar-SA" smtClean="0"/>
              <a:t>9</a:t>
            </a:fld>
            <a:endParaRPr lang="ar-SA"/>
          </a:p>
        </p:txBody>
      </p:sp>
    </p:spTree>
    <p:extLst>
      <p:ext uri="{BB962C8B-B14F-4D97-AF65-F5344CB8AC3E}">
        <p14:creationId xmlns:p14="http://schemas.microsoft.com/office/powerpoint/2010/main" val="568446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10EB2C5-FC83-48B3-B523-1760E4EC4E98}" type="datetime1">
              <a:rPr lang="en-US" smtClean="0"/>
              <a:t>5/13/2024</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246BC8-40D2-42D6-B16F-DFB0D6882A89}" type="datetime1">
              <a:rPr lang="en-US" smtClean="0"/>
              <a:t>5/13/2024</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D67F93-20A4-4F8C-AD7C-66467DC8B1CE}" type="datetime1">
              <a:rPr lang="en-US" smtClean="0"/>
              <a:t>5/13/2024</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4C17A-8592-47A1-81D6-FF8B24D14368}" type="datetime1">
              <a:rPr lang="en-US" smtClean="0"/>
              <a:t>5/13/2024</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E7BB8A-29F0-4982-B181-6637AAFA09CC}" type="datetime1">
              <a:rPr lang="en-US" smtClean="0"/>
              <a:t>5/13/2024</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AE020F-B0C5-4A8E-9C65-2CE335A66FD0}" type="datetime1">
              <a:rPr lang="en-US" smtClean="0"/>
              <a:t>5/13/2024</a:t>
            </a:fld>
            <a:endParaRPr lang="en-US"/>
          </a:p>
        </p:txBody>
      </p:sp>
      <p:sp>
        <p:nvSpPr>
          <p:cNvPr id="6" name="Footer Placeholder 5"/>
          <p:cNvSpPr>
            <a:spLocks noGrp="1"/>
          </p:cNvSpPr>
          <p:nvPr>
            <p:ph type="ftr" sz="quarter" idx="11"/>
          </p:nvPr>
        </p:nvSpPr>
        <p:spPr/>
        <p:txBody>
          <a:bodyPr/>
          <a:lstStyle/>
          <a:p>
            <a:r>
              <a:rPr lang="ar-SA"/>
              <a:t>المؤسسة العامة للتدريب التقني و المهني</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DBEE2D-6BEE-4070-A29B-97EDBC46F420}" type="datetime1">
              <a:rPr lang="en-US" smtClean="0"/>
              <a:t>5/13/2024</a:t>
            </a:fld>
            <a:endParaRPr lang="en-US"/>
          </a:p>
        </p:txBody>
      </p:sp>
      <p:sp>
        <p:nvSpPr>
          <p:cNvPr id="8" name="Footer Placeholder 7"/>
          <p:cNvSpPr>
            <a:spLocks noGrp="1"/>
          </p:cNvSpPr>
          <p:nvPr>
            <p:ph type="ftr" sz="quarter" idx="11"/>
          </p:nvPr>
        </p:nvSpPr>
        <p:spPr/>
        <p:txBody>
          <a:bodyPr/>
          <a:lstStyle/>
          <a:p>
            <a:r>
              <a:rPr lang="ar-SA"/>
              <a:t>المؤسسة العامة للتدريب التقني و المهني</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4E1B34-4D5D-4CA8-8B09-8DFCED37DDB0}" type="datetime1">
              <a:rPr lang="en-US" smtClean="0"/>
              <a:t>5/13/2024</a:t>
            </a:fld>
            <a:endParaRPr lang="en-US"/>
          </a:p>
        </p:txBody>
      </p:sp>
      <p:sp>
        <p:nvSpPr>
          <p:cNvPr id="4" name="Footer Placeholder 3"/>
          <p:cNvSpPr>
            <a:spLocks noGrp="1"/>
          </p:cNvSpPr>
          <p:nvPr>
            <p:ph type="ftr" sz="quarter" idx="11"/>
          </p:nvPr>
        </p:nvSpPr>
        <p:spPr/>
        <p:txBody>
          <a:bodyPr/>
          <a:lstStyle/>
          <a:p>
            <a:r>
              <a:rPr lang="ar-SA"/>
              <a:t>المؤسسة العامة للتدريب التقني و المهني</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40B3F-9212-49BF-9E7B-FC9C3CD3547E}" type="datetime1">
              <a:rPr lang="en-US" smtClean="0"/>
              <a:t>5/13/2024</a:t>
            </a:fld>
            <a:endParaRPr lang="en-US"/>
          </a:p>
        </p:txBody>
      </p:sp>
      <p:sp>
        <p:nvSpPr>
          <p:cNvPr id="3" name="Footer Placeholder 2"/>
          <p:cNvSpPr>
            <a:spLocks noGrp="1"/>
          </p:cNvSpPr>
          <p:nvPr>
            <p:ph type="ftr" sz="quarter" idx="11"/>
          </p:nvPr>
        </p:nvSpPr>
        <p:spPr/>
        <p:txBody>
          <a:bodyPr/>
          <a:lstStyle/>
          <a:p>
            <a:r>
              <a:rPr lang="ar-SA"/>
              <a:t>المؤسسة العامة للتدريب التقني و المهني</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DB6F6-4B3E-426E-A1CE-E3ADFD51A1B5}" type="datetime1">
              <a:rPr lang="en-US" smtClean="0"/>
              <a:t>5/13/2024</a:t>
            </a:fld>
            <a:endParaRPr lang="en-US"/>
          </a:p>
        </p:txBody>
      </p:sp>
      <p:sp>
        <p:nvSpPr>
          <p:cNvPr id="6" name="Footer Placeholder 5"/>
          <p:cNvSpPr>
            <a:spLocks noGrp="1"/>
          </p:cNvSpPr>
          <p:nvPr>
            <p:ph type="ftr" sz="quarter" idx="11"/>
          </p:nvPr>
        </p:nvSpPr>
        <p:spPr/>
        <p:txBody>
          <a:bodyPr/>
          <a:lstStyle/>
          <a:p>
            <a:r>
              <a:rPr lang="ar-SA"/>
              <a:t>المؤسسة العامة للتدريب التقني و المهني</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6272E9-2DDC-4A9E-B5E1-81814C30ABC4}" type="datetime1">
              <a:rPr lang="en-US" smtClean="0"/>
              <a:t>5/13/2024</a:t>
            </a:fld>
            <a:endParaRPr lang="en-US"/>
          </a:p>
        </p:txBody>
      </p:sp>
      <p:sp>
        <p:nvSpPr>
          <p:cNvPr id="6" name="Footer Placeholder 5"/>
          <p:cNvSpPr>
            <a:spLocks noGrp="1"/>
          </p:cNvSpPr>
          <p:nvPr>
            <p:ph type="ftr" sz="quarter" idx="11"/>
          </p:nvPr>
        </p:nvSpPr>
        <p:spPr/>
        <p:txBody>
          <a:bodyPr/>
          <a:lstStyle/>
          <a:p>
            <a:r>
              <a:rPr lang="ar-SA"/>
              <a:t>المؤسسة العامة للتدريب التقني و المهني</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256FF9-EBC5-4B5F-A228-2DEBD0A87CFF}" type="datetime1">
              <a:rPr lang="en-US" smtClean="0"/>
              <a:t>5/13/2024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ar-SA"/>
              <a:t>المؤسسة العامة للتدريب التقني و المهني</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5.svg"/><Relationship Id="rId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17.sv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1.jp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4.jp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15.svg"/><Relationship Id="rId4" Type="http://schemas.openxmlformats.org/officeDocument/2006/relationships/image" Target="../media/image17.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8508"/>
        </a:solidFill>
        <a:effectLst/>
      </p:bgPr>
    </p:bg>
    <p:spTree>
      <p:nvGrpSpPr>
        <p:cNvPr id="1" name=""/>
        <p:cNvGrpSpPr/>
        <p:nvPr/>
      </p:nvGrpSpPr>
      <p:grpSpPr>
        <a:xfrm>
          <a:off x="0" y="0"/>
          <a:ext cx="0" cy="0"/>
          <a:chOff x="0" y="0"/>
          <a:chExt cx="0" cy="0"/>
        </a:xfrm>
      </p:grpSpPr>
      <p:sp>
        <p:nvSpPr>
          <p:cNvPr id="6" name="TextBox 6"/>
          <p:cNvSpPr txBox="1"/>
          <p:nvPr/>
        </p:nvSpPr>
        <p:spPr>
          <a:xfrm>
            <a:off x="8002380" y="2476500"/>
            <a:ext cx="10665243" cy="4323941"/>
          </a:xfrm>
          <a:prstGeom prst="rect">
            <a:avLst/>
          </a:prstGeom>
        </p:spPr>
        <p:txBody>
          <a:bodyPr lIns="0" tIns="0" rIns="0" bIns="0" rtlCol="0" anchor="t">
            <a:spAutoFit/>
          </a:bodyPr>
          <a:lstStyle/>
          <a:p>
            <a:pPr algn="ctr">
              <a:lnSpc>
                <a:spcPts val="16466"/>
              </a:lnSpc>
            </a:pPr>
            <a:r>
              <a:rPr lang="ar-SA" sz="16143" b="1" dirty="0">
                <a:solidFill>
                  <a:srgbClr val="FFFFFF"/>
                </a:solidFill>
                <a:latin typeface="Alasassy Caps" panose="020F0502020204030204" pitchFamily="2" charset="0"/>
                <a:cs typeface="Akhbar MT" pitchFamily="2" charset="-78"/>
              </a:rPr>
              <a:t>الذكاء</a:t>
            </a:r>
          </a:p>
          <a:p>
            <a:pPr algn="ctr">
              <a:lnSpc>
                <a:spcPts val="16466"/>
              </a:lnSpc>
            </a:pPr>
            <a:r>
              <a:rPr lang="ar-SA" sz="16143" b="1" dirty="0">
                <a:solidFill>
                  <a:srgbClr val="FFFFFF"/>
                </a:solidFill>
                <a:latin typeface="Alasassy Caps" panose="020F0502020204030204" pitchFamily="2" charset="0"/>
                <a:cs typeface="Akhbar MT" pitchFamily="2" charset="-78"/>
              </a:rPr>
              <a:t> الاصطناعي</a:t>
            </a:r>
            <a:endParaRPr lang="en-US" sz="16143" b="1" dirty="0">
              <a:solidFill>
                <a:srgbClr val="FFFFFF"/>
              </a:solidFill>
              <a:latin typeface="Alasassy Caps" pitchFamily="2" charset="0"/>
              <a:cs typeface="Akhbar MT" pitchFamily="2" charset="-78"/>
            </a:endParaRPr>
          </a:p>
        </p:txBody>
      </p:sp>
      <p:sp>
        <p:nvSpPr>
          <p:cNvPr id="7" name="Freeform 7"/>
          <p:cNvSpPr/>
          <p:nvPr/>
        </p:nvSpPr>
        <p:spPr>
          <a:xfrm rot="4883606">
            <a:off x="-3967951" y="-399038"/>
            <a:ext cx="17537104" cy="14608904"/>
          </a:xfrm>
          <a:custGeom>
            <a:avLst/>
            <a:gdLst/>
            <a:ahLst/>
            <a:cxnLst/>
            <a:rect l="l" t="t" r="r" b="b"/>
            <a:pathLst>
              <a:path w="14975430" h="12945611">
                <a:moveTo>
                  <a:pt x="0" y="0"/>
                </a:moveTo>
                <a:lnTo>
                  <a:pt x="14975430" y="0"/>
                </a:lnTo>
                <a:lnTo>
                  <a:pt x="14975430" y="12945611"/>
                </a:lnTo>
                <a:lnTo>
                  <a:pt x="0" y="1294561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lstStyle/>
          <a:p>
            <a:endParaRPr lang="ar-SA" dirty="0"/>
          </a:p>
        </p:txBody>
      </p:sp>
      <p:grpSp>
        <p:nvGrpSpPr>
          <p:cNvPr id="8" name="Group 8"/>
          <p:cNvGrpSpPr/>
          <p:nvPr/>
        </p:nvGrpSpPr>
        <p:grpSpPr>
          <a:xfrm rot="-1187103">
            <a:off x="15189736" y="1933965"/>
            <a:ext cx="712076" cy="712076"/>
            <a:chOff x="59160" y="59160"/>
            <a:chExt cx="694479" cy="694479"/>
          </a:xfrm>
        </p:grpSpPr>
        <p:sp>
          <p:nvSpPr>
            <p:cNvPr id="9" name="Freeform 9"/>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FFFFFF"/>
            </a:solidFill>
          </p:spPr>
          <p:txBody>
            <a:bodyPr/>
            <a:lstStyle/>
            <a:p>
              <a:endParaRPr lang="ar-SA" dirty="0"/>
            </a:p>
          </p:txBody>
        </p:sp>
        <p:sp>
          <p:nvSpPr>
            <p:cNvPr id="10" name="TextBox 10"/>
            <p:cNvSpPr txBox="1"/>
            <p:nvPr/>
          </p:nvSpPr>
          <p:spPr>
            <a:xfrm>
              <a:off x="190501" y="306024"/>
              <a:ext cx="322606" cy="316276"/>
            </a:xfrm>
            <a:prstGeom prst="rect">
              <a:avLst/>
            </a:prstGeom>
          </p:spPr>
          <p:txBody>
            <a:bodyPr lIns="50800" tIns="50800" rIns="50800" bIns="50800" rtlCol="0" anchor="ctr"/>
            <a:lstStyle/>
            <a:p>
              <a:pPr algn="ctr">
                <a:lnSpc>
                  <a:spcPts val="2730"/>
                </a:lnSpc>
              </a:pPr>
              <a:endParaRPr dirty="0"/>
            </a:p>
          </p:txBody>
        </p:sp>
      </p:grpSp>
      <p:sp>
        <p:nvSpPr>
          <p:cNvPr id="11" name="Freeform 11"/>
          <p:cNvSpPr/>
          <p:nvPr/>
        </p:nvSpPr>
        <p:spPr>
          <a:xfrm>
            <a:off x="7307597" y="8679421"/>
            <a:ext cx="336376" cy="303350"/>
          </a:xfrm>
          <a:custGeom>
            <a:avLst/>
            <a:gdLst/>
            <a:ahLst/>
            <a:cxnLst/>
            <a:rect l="l" t="t" r="r" b="b"/>
            <a:pathLst>
              <a:path w="336376" h="303350">
                <a:moveTo>
                  <a:pt x="0" y="0"/>
                </a:moveTo>
                <a:lnTo>
                  <a:pt x="336376" y="0"/>
                </a:lnTo>
                <a:lnTo>
                  <a:pt x="336376" y="303350"/>
                </a:lnTo>
                <a:lnTo>
                  <a:pt x="0" y="303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23" name="TextBox 32">
            <a:extLst>
              <a:ext uri="{FF2B5EF4-FFF2-40B4-BE49-F238E27FC236}">
                <a16:creationId xmlns:a16="http://schemas.microsoft.com/office/drawing/2014/main" id="{F5F32C58-A5EC-FFDE-5037-B684DCAAA663}"/>
              </a:ext>
            </a:extLst>
          </p:cNvPr>
          <p:cNvSpPr txBox="1"/>
          <p:nvPr/>
        </p:nvSpPr>
        <p:spPr>
          <a:xfrm>
            <a:off x="609600" y="571500"/>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chemeClr val="bg1"/>
                </a:solidFill>
                <a:latin typeface="Bricolage Grotesque Light"/>
              </a:rPr>
              <a:t>May 24 , 2024</a:t>
            </a:r>
          </a:p>
        </p:txBody>
      </p:sp>
      <p:grpSp>
        <p:nvGrpSpPr>
          <p:cNvPr id="24" name="Group 34">
            <a:extLst>
              <a:ext uri="{FF2B5EF4-FFF2-40B4-BE49-F238E27FC236}">
                <a16:creationId xmlns:a16="http://schemas.microsoft.com/office/drawing/2014/main" id="{2F7255B4-AB2D-4880-A40C-94B702899D2E}"/>
              </a:ext>
            </a:extLst>
          </p:cNvPr>
          <p:cNvGrpSpPr/>
          <p:nvPr/>
        </p:nvGrpSpPr>
        <p:grpSpPr>
          <a:xfrm>
            <a:off x="304800" y="662761"/>
            <a:ext cx="91161" cy="91161"/>
            <a:chOff x="0" y="0"/>
            <a:chExt cx="812800" cy="812800"/>
          </a:xfrm>
          <a:solidFill>
            <a:schemeClr val="bg1"/>
          </a:solidFill>
        </p:grpSpPr>
        <p:sp>
          <p:nvSpPr>
            <p:cNvPr id="25" name="Freeform 35">
              <a:extLst>
                <a:ext uri="{FF2B5EF4-FFF2-40B4-BE49-F238E27FC236}">
                  <a16:creationId xmlns:a16="http://schemas.microsoft.com/office/drawing/2014/main" id="{3B49A92B-A264-29AA-24DF-7782F6D6C38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ar-SA"/>
            </a:p>
          </p:txBody>
        </p:sp>
        <p:sp>
          <p:nvSpPr>
            <p:cNvPr id="26" name="TextBox 36">
              <a:extLst>
                <a:ext uri="{FF2B5EF4-FFF2-40B4-BE49-F238E27FC236}">
                  <a16:creationId xmlns:a16="http://schemas.microsoft.com/office/drawing/2014/main" id="{1A4CC5CA-D7C7-BCB0-26E4-0BABE83F0109}"/>
                </a:ext>
              </a:extLst>
            </p:cNvPr>
            <p:cNvSpPr txBox="1"/>
            <p:nvPr/>
          </p:nvSpPr>
          <p:spPr>
            <a:xfrm>
              <a:off x="76200" y="38100"/>
              <a:ext cx="660400" cy="698500"/>
            </a:xfrm>
            <a:prstGeom prst="rect">
              <a:avLst/>
            </a:prstGeom>
            <a:grpFill/>
          </p:spPr>
          <p:txBody>
            <a:bodyPr lIns="50800" tIns="50800" rIns="50800" bIns="50800" rtlCol="0" anchor="ctr"/>
            <a:lstStyle/>
            <a:p>
              <a:pPr algn="ctr">
                <a:lnSpc>
                  <a:spcPts val="2355"/>
                </a:lnSpc>
              </a:pPr>
              <a:endParaRPr/>
            </a:p>
          </p:txBody>
        </p:sp>
      </p:grpSp>
      <p:sp>
        <p:nvSpPr>
          <p:cNvPr id="30" name="عنصر نائب للتذييل 29">
            <a:extLst>
              <a:ext uri="{FF2B5EF4-FFF2-40B4-BE49-F238E27FC236}">
                <a16:creationId xmlns:a16="http://schemas.microsoft.com/office/drawing/2014/main" id="{7BD70563-C338-FD4C-298A-D81B1A58D895}"/>
              </a:ext>
            </a:extLst>
          </p:cNvPr>
          <p:cNvSpPr>
            <a:spLocks noGrp="1"/>
          </p:cNvSpPr>
          <p:nvPr>
            <p:ph type="ftr" sz="quarter" idx="11"/>
          </p:nvPr>
        </p:nvSpPr>
        <p:spPr>
          <a:xfrm>
            <a:off x="7639210" y="9486900"/>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31" name="رسم 30">
            <a:extLst>
              <a:ext uri="{FF2B5EF4-FFF2-40B4-BE49-F238E27FC236}">
                <a16:creationId xmlns:a16="http://schemas.microsoft.com/office/drawing/2014/main" id="{EB9595FF-D97F-19B5-8D26-96D8AA2333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93179" y="119836"/>
            <a:ext cx="4181475" cy="10858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
          <p:cNvSpPr/>
          <p:nvPr/>
        </p:nvSpPr>
        <p:spPr>
          <a:xfrm rot="-477522">
            <a:off x="14578794" y="1498417"/>
            <a:ext cx="7418412" cy="9106694"/>
          </a:xfrm>
          <a:custGeom>
            <a:avLst/>
            <a:gdLst/>
            <a:ahLst/>
            <a:cxnLst/>
            <a:rect l="l" t="t" r="r" b="b"/>
            <a:pathLst>
              <a:path w="7418412" h="9106694">
                <a:moveTo>
                  <a:pt x="0" y="0"/>
                </a:moveTo>
                <a:lnTo>
                  <a:pt x="7418412" y="0"/>
                </a:lnTo>
                <a:lnTo>
                  <a:pt x="7418412" y="9106694"/>
                </a:lnTo>
                <a:lnTo>
                  <a:pt x="0" y="9106694"/>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grpSp>
        <p:nvGrpSpPr>
          <p:cNvPr id="26" name="Group 26"/>
          <p:cNvGrpSpPr/>
          <p:nvPr/>
        </p:nvGrpSpPr>
        <p:grpSpPr>
          <a:xfrm rot="1539013">
            <a:off x="15564433" y="6244598"/>
            <a:ext cx="816777" cy="816777"/>
            <a:chOff x="0" y="0"/>
            <a:chExt cx="812800" cy="812800"/>
          </a:xfrm>
        </p:grpSpPr>
        <p:sp>
          <p:nvSpPr>
            <p:cNvPr id="27" name="Freeform 27"/>
            <p:cNvSpPr/>
            <p:nvPr/>
          </p:nvSpPr>
          <p:spPr>
            <a:xfrm>
              <a:off x="60364" y="60364"/>
              <a:ext cx="692072" cy="692072"/>
            </a:xfrm>
            <a:custGeom>
              <a:avLst/>
              <a:gdLst/>
              <a:ahLst/>
              <a:cxnLst/>
              <a:rect l="l" t="t" r="r" b="b"/>
              <a:pathLst>
                <a:path w="692072" h="692072">
                  <a:moveTo>
                    <a:pt x="386122" y="25529"/>
                  </a:moveTo>
                  <a:lnTo>
                    <a:pt x="435265" y="130828"/>
                  </a:lnTo>
                  <a:cubicBezTo>
                    <a:pt x="461160" y="186313"/>
                    <a:pt x="505759" y="230912"/>
                    <a:pt x="561244" y="256807"/>
                  </a:cubicBezTo>
                  <a:lnTo>
                    <a:pt x="666543" y="305950"/>
                  </a:lnTo>
                  <a:cubicBezTo>
                    <a:pt x="682117" y="313218"/>
                    <a:pt x="692072" y="328849"/>
                    <a:pt x="692072" y="346036"/>
                  </a:cubicBezTo>
                  <a:cubicBezTo>
                    <a:pt x="692072" y="363223"/>
                    <a:pt x="682117" y="378854"/>
                    <a:pt x="666543" y="386122"/>
                  </a:cubicBezTo>
                  <a:lnTo>
                    <a:pt x="561244" y="435265"/>
                  </a:lnTo>
                  <a:cubicBezTo>
                    <a:pt x="505759" y="461160"/>
                    <a:pt x="461160" y="505759"/>
                    <a:pt x="435265" y="561244"/>
                  </a:cubicBezTo>
                  <a:lnTo>
                    <a:pt x="386122" y="666543"/>
                  </a:lnTo>
                  <a:cubicBezTo>
                    <a:pt x="378854" y="682117"/>
                    <a:pt x="363223" y="692072"/>
                    <a:pt x="346036" y="692072"/>
                  </a:cubicBezTo>
                  <a:cubicBezTo>
                    <a:pt x="328849" y="692072"/>
                    <a:pt x="313218" y="682117"/>
                    <a:pt x="305950" y="666543"/>
                  </a:cubicBezTo>
                  <a:lnTo>
                    <a:pt x="256807" y="561244"/>
                  </a:lnTo>
                  <a:cubicBezTo>
                    <a:pt x="230912" y="505759"/>
                    <a:pt x="186313" y="461160"/>
                    <a:pt x="130828" y="435265"/>
                  </a:cubicBezTo>
                  <a:lnTo>
                    <a:pt x="25529" y="386122"/>
                  </a:lnTo>
                  <a:cubicBezTo>
                    <a:pt x="9955" y="378854"/>
                    <a:pt x="0" y="363223"/>
                    <a:pt x="0" y="346036"/>
                  </a:cubicBezTo>
                  <a:cubicBezTo>
                    <a:pt x="0" y="328849"/>
                    <a:pt x="9955" y="313218"/>
                    <a:pt x="25529" y="305950"/>
                  </a:cubicBezTo>
                  <a:lnTo>
                    <a:pt x="130828" y="256807"/>
                  </a:lnTo>
                  <a:cubicBezTo>
                    <a:pt x="186313" y="230912"/>
                    <a:pt x="230912" y="186313"/>
                    <a:pt x="256807" y="130828"/>
                  </a:cubicBezTo>
                  <a:lnTo>
                    <a:pt x="305950" y="25529"/>
                  </a:lnTo>
                  <a:cubicBezTo>
                    <a:pt x="313218" y="9955"/>
                    <a:pt x="328849" y="0"/>
                    <a:pt x="346036" y="0"/>
                  </a:cubicBezTo>
                  <a:cubicBezTo>
                    <a:pt x="363223" y="0"/>
                    <a:pt x="378854" y="9955"/>
                    <a:pt x="386122" y="25529"/>
                  </a:cubicBezTo>
                  <a:close/>
                </a:path>
              </a:pathLst>
            </a:custGeom>
            <a:solidFill>
              <a:srgbClr val="323232"/>
            </a:solidFill>
          </p:spPr>
          <p:txBody>
            <a:bodyPr/>
            <a:lstStyle/>
            <a:p>
              <a:endParaRPr lang="ar-SA"/>
            </a:p>
          </p:txBody>
        </p:sp>
        <p:sp>
          <p:nvSpPr>
            <p:cNvPr id="28" name="TextBox 28"/>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90" name="Group 90"/>
          <p:cNvGrpSpPr/>
          <p:nvPr/>
        </p:nvGrpSpPr>
        <p:grpSpPr>
          <a:xfrm>
            <a:off x="711704" y="796299"/>
            <a:ext cx="91161" cy="91161"/>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92" name="TextBox 92"/>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95" name="TextBox 13">
            <a:extLst>
              <a:ext uri="{FF2B5EF4-FFF2-40B4-BE49-F238E27FC236}">
                <a16:creationId xmlns:a16="http://schemas.microsoft.com/office/drawing/2014/main" id="{066E9563-6FDC-0FE5-8191-80DD46151C32}"/>
              </a:ext>
            </a:extLst>
          </p:cNvPr>
          <p:cNvSpPr txBox="1"/>
          <p:nvPr/>
        </p:nvSpPr>
        <p:spPr>
          <a:xfrm>
            <a:off x="4572000" y="1234515"/>
            <a:ext cx="13583304" cy="615553"/>
          </a:xfrm>
          <a:prstGeom prst="rect">
            <a:avLst/>
          </a:prstGeom>
        </p:spPr>
        <p:txBody>
          <a:bodyPr wrap="square" lIns="0" tIns="0" rIns="0" bIns="0" rtlCol="0" anchor="t">
            <a:spAutoFit/>
          </a:bodyPr>
          <a:lstStyle/>
          <a:p>
            <a:pPr algn="just"/>
            <a:r>
              <a:rPr lang="ar-SA" sz="4000" b="1" i="0" dirty="0">
                <a:effectLst/>
                <a:latin typeface="Tajawal" panose="00000500000000000000" pitchFamily="2" charset="-78"/>
                <a:cs typeface="Tajawal" panose="00000500000000000000" pitchFamily="2" charset="-78"/>
              </a:rPr>
              <a:t>هل فوائد الذكاء الاصطناعي تفوق المخاطر؟</a:t>
            </a:r>
          </a:p>
        </p:txBody>
      </p:sp>
      <p:sp>
        <p:nvSpPr>
          <p:cNvPr id="99" name="عنصر نائب للتذييل 98">
            <a:extLst>
              <a:ext uri="{FF2B5EF4-FFF2-40B4-BE49-F238E27FC236}">
                <a16:creationId xmlns:a16="http://schemas.microsoft.com/office/drawing/2014/main" id="{EBDCE5A5-9422-F862-D626-2C0F80165811}"/>
              </a:ext>
            </a:extLst>
          </p:cNvPr>
          <p:cNvSpPr>
            <a:spLocks noGrp="1"/>
          </p:cNvSpPr>
          <p:nvPr>
            <p:ph type="ftr" sz="quarter" idx="11"/>
          </p:nvPr>
        </p:nvSpPr>
        <p:spPr>
          <a:xfrm>
            <a:off x="6934200" y="9500842"/>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100" name="رسم 99">
            <a:extLst>
              <a:ext uri="{FF2B5EF4-FFF2-40B4-BE49-F238E27FC236}">
                <a16:creationId xmlns:a16="http://schemas.microsoft.com/office/drawing/2014/main" id="{6D0645CC-D1A2-7FED-7A55-76733C4326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16062" y="316461"/>
            <a:ext cx="4181475" cy="1085850"/>
          </a:xfrm>
          <a:prstGeom prst="rect">
            <a:avLst/>
          </a:prstGeom>
        </p:spPr>
      </p:pic>
      <p:sp>
        <p:nvSpPr>
          <p:cNvPr id="101" name="TextBox 34">
            <a:extLst>
              <a:ext uri="{FF2B5EF4-FFF2-40B4-BE49-F238E27FC236}">
                <a16:creationId xmlns:a16="http://schemas.microsoft.com/office/drawing/2014/main" id="{47DD0615-F654-9323-8ABC-069459F529F9}"/>
              </a:ext>
            </a:extLst>
          </p:cNvPr>
          <p:cNvSpPr txBox="1"/>
          <p:nvPr/>
        </p:nvSpPr>
        <p:spPr>
          <a:xfrm>
            <a:off x="1066735" y="668367"/>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sp>
        <p:nvSpPr>
          <p:cNvPr id="103" name="مربع نص 102">
            <a:extLst>
              <a:ext uri="{FF2B5EF4-FFF2-40B4-BE49-F238E27FC236}">
                <a16:creationId xmlns:a16="http://schemas.microsoft.com/office/drawing/2014/main" id="{E9DBDA8C-C6AF-DA73-F912-07B75E7B2D52}"/>
              </a:ext>
            </a:extLst>
          </p:cNvPr>
          <p:cNvSpPr txBox="1"/>
          <p:nvPr/>
        </p:nvSpPr>
        <p:spPr>
          <a:xfrm>
            <a:off x="2976506" y="2838047"/>
            <a:ext cx="11301412" cy="5693866"/>
          </a:xfrm>
          <a:prstGeom prst="rect">
            <a:avLst/>
          </a:prstGeom>
          <a:noFill/>
        </p:spPr>
        <p:txBody>
          <a:bodyPr wrap="square">
            <a:spAutoFit/>
          </a:bodyPr>
          <a:lstStyle/>
          <a:p>
            <a:pPr algn="ctr" rtl="1"/>
            <a:r>
              <a:rPr lang="ar-SA" sz="2600" b="1" i="0" dirty="0">
                <a:solidFill>
                  <a:srgbClr val="333333"/>
                </a:solidFill>
                <a:effectLst/>
                <a:latin typeface="Tajawal" panose="00000500000000000000" pitchFamily="2" charset="-78"/>
                <a:cs typeface="Tajawal" panose="00000500000000000000" pitchFamily="2" charset="-78"/>
              </a:rPr>
              <a:t>مخاطر الذكاء الاصطناعي كبيرة، لكن استخدام هذه الأدوات ونموها أمر حتمي أيضًا، حيث تتجاوز الفوائد مكاسب الكفاءة البسيطة وتشمل سيناريو اتخاذ قرار أكثر إنصافًا عندما يتم تدريب الخوارزميات على تجنب التحيز، مع زيادة فهمنا من منظور إدارة المخاطر والتدقيق، حيث يجب أن نبحث عن مفتاح المميزات في أنظمة الذكاء الاصطناعي:</a:t>
            </a:r>
          </a:p>
          <a:p>
            <a:pPr algn="ctr"/>
            <a:r>
              <a:rPr lang="ar-SA" sz="2600" b="1" i="0" dirty="0">
                <a:solidFill>
                  <a:srgbClr val="333333"/>
                </a:solidFill>
                <a:effectLst/>
                <a:latin typeface="Tajawal" panose="00000500000000000000" pitchFamily="2" charset="-78"/>
                <a:cs typeface="Tajawal" panose="00000500000000000000" pitchFamily="2" charset="-78"/>
              </a:rPr>
              <a:t>يجب أن تتضمن أنظمة الذكاء الاصطناعي وثائق تصميم واضحة.</a:t>
            </a:r>
          </a:p>
          <a:p>
            <a:pPr algn="ctr"/>
            <a:r>
              <a:rPr lang="ar-SA" sz="2600" b="1" i="0" dirty="0">
                <a:solidFill>
                  <a:srgbClr val="333333"/>
                </a:solidFill>
                <a:effectLst/>
                <a:latin typeface="Tajawal" panose="00000500000000000000" pitchFamily="2" charset="-78"/>
                <a:cs typeface="Tajawal" panose="00000500000000000000" pitchFamily="2" charset="-78"/>
              </a:rPr>
              <a:t>يجب أن يشمل التعلم الآلي الاختبار والتحسين.</a:t>
            </a:r>
          </a:p>
          <a:p>
            <a:pPr algn="ctr"/>
            <a:r>
              <a:rPr lang="ar-SA" sz="2600" b="1" i="0" dirty="0">
                <a:solidFill>
                  <a:srgbClr val="333333"/>
                </a:solidFill>
                <a:effectLst/>
                <a:latin typeface="Tajawal" panose="00000500000000000000" pitchFamily="2" charset="-78"/>
                <a:cs typeface="Tajawal" panose="00000500000000000000" pitchFamily="2" charset="-78"/>
              </a:rPr>
              <a:t>يجب أن يحظى التحكم في الذكاء الاصطناعي وحوكمته بالأولوية على الخوارزميات والكفاءة.</a:t>
            </a:r>
          </a:p>
          <a:p>
            <a:pPr algn="ctr" rtl="1"/>
            <a:r>
              <a:rPr lang="ar-SA" sz="2600" b="1" i="0" dirty="0">
                <a:solidFill>
                  <a:srgbClr val="333333"/>
                </a:solidFill>
                <a:effectLst/>
                <a:latin typeface="Tajawal" panose="00000500000000000000" pitchFamily="2" charset="-78"/>
                <a:cs typeface="Tajawal" panose="00000500000000000000" pitchFamily="2" charset="-78"/>
              </a:rPr>
              <a:t>نتحمل جميعًا مسؤولية معرفة المزيد عن مخاطر الذكاء الاصطناعي والتحكم في تلك المخاطر، ولن يختفي الموضوع، وستستمر المخاطر في النمو والتغير مع زيادة تقدم التكنولوجيا وانتشارها، وستكون المنظمات التي تتبنى النقاط الرئيسية الثلاث المذكورة أعلاه مجهزة بشكل أفضل لإدارة مخاطر أنظمة الذكاء الاصطناعي التي قد يكون لها عواقب قانونية وخيمة.</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52407" y="-1378056"/>
            <a:ext cx="13389562" cy="13570084"/>
          </a:xfrm>
          <a:custGeom>
            <a:avLst/>
            <a:gdLst/>
            <a:ahLst/>
            <a:cxnLst/>
            <a:rect l="l" t="t" r="r" b="b"/>
            <a:pathLst>
              <a:path w="13389562" h="13570084">
                <a:moveTo>
                  <a:pt x="0" y="0"/>
                </a:moveTo>
                <a:lnTo>
                  <a:pt x="13389562" y="0"/>
                </a:lnTo>
                <a:lnTo>
                  <a:pt x="13389562" y="13570084"/>
                </a:lnTo>
                <a:lnTo>
                  <a:pt x="0" y="135700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8" name="Group 8"/>
          <p:cNvGrpSpPr/>
          <p:nvPr/>
        </p:nvGrpSpPr>
        <p:grpSpPr>
          <a:xfrm rot="961947">
            <a:off x="15075602" y="6645854"/>
            <a:ext cx="915782" cy="915782"/>
            <a:chOff x="0" y="0"/>
            <a:chExt cx="812800" cy="812800"/>
          </a:xfrm>
        </p:grpSpPr>
        <p:sp>
          <p:nvSpPr>
            <p:cNvPr id="9" name="Freeform 9"/>
            <p:cNvSpPr/>
            <p:nvPr/>
          </p:nvSpPr>
          <p:spPr>
            <a:xfrm>
              <a:off x="59222" y="59222"/>
              <a:ext cx="694356" cy="694356"/>
            </a:xfrm>
            <a:custGeom>
              <a:avLst/>
              <a:gdLst/>
              <a:ahLst/>
              <a:cxnLst/>
              <a:rect l="l" t="t" r="r" b="b"/>
              <a:pathLst>
                <a:path w="694356" h="694356">
                  <a:moveTo>
                    <a:pt x="386506" y="25045"/>
                  </a:moveTo>
                  <a:lnTo>
                    <a:pt x="437166" y="133595"/>
                  </a:lnTo>
                  <a:cubicBezTo>
                    <a:pt x="462570" y="188030"/>
                    <a:pt x="506326" y="231786"/>
                    <a:pt x="560761" y="257190"/>
                  </a:cubicBezTo>
                  <a:lnTo>
                    <a:pt x="669311" y="307850"/>
                  </a:lnTo>
                  <a:cubicBezTo>
                    <a:pt x="684590" y="314981"/>
                    <a:pt x="694356" y="330317"/>
                    <a:pt x="694356" y="347178"/>
                  </a:cubicBezTo>
                  <a:cubicBezTo>
                    <a:pt x="694356" y="364039"/>
                    <a:pt x="684590" y="379375"/>
                    <a:pt x="669311" y="386506"/>
                  </a:cubicBezTo>
                  <a:lnTo>
                    <a:pt x="560761" y="437166"/>
                  </a:lnTo>
                  <a:cubicBezTo>
                    <a:pt x="506326" y="462570"/>
                    <a:pt x="462570" y="506326"/>
                    <a:pt x="437166" y="560761"/>
                  </a:cubicBezTo>
                  <a:lnTo>
                    <a:pt x="386506" y="669311"/>
                  </a:lnTo>
                  <a:cubicBezTo>
                    <a:pt x="379375" y="684590"/>
                    <a:pt x="364039" y="694356"/>
                    <a:pt x="347178" y="694356"/>
                  </a:cubicBezTo>
                  <a:cubicBezTo>
                    <a:pt x="330317" y="694356"/>
                    <a:pt x="314981" y="684590"/>
                    <a:pt x="307850" y="669311"/>
                  </a:cubicBezTo>
                  <a:lnTo>
                    <a:pt x="257190" y="560761"/>
                  </a:lnTo>
                  <a:cubicBezTo>
                    <a:pt x="231786" y="506326"/>
                    <a:pt x="188030" y="462570"/>
                    <a:pt x="133595" y="437166"/>
                  </a:cubicBezTo>
                  <a:lnTo>
                    <a:pt x="25045" y="386506"/>
                  </a:lnTo>
                  <a:cubicBezTo>
                    <a:pt x="9766" y="379375"/>
                    <a:pt x="0" y="364039"/>
                    <a:pt x="0" y="347178"/>
                  </a:cubicBezTo>
                  <a:cubicBezTo>
                    <a:pt x="0" y="330317"/>
                    <a:pt x="9766" y="314981"/>
                    <a:pt x="25045" y="307850"/>
                  </a:cubicBezTo>
                  <a:lnTo>
                    <a:pt x="133595" y="257190"/>
                  </a:lnTo>
                  <a:cubicBezTo>
                    <a:pt x="188030" y="231786"/>
                    <a:pt x="231786" y="188030"/>
                    <a:pt x="257190" y="133595"/>
                  </a:cubicBezTo>
                  <a:lnTo>
                    <a:pt x="307850" y="25045"/>
                  </a:lnTo>
                  <a:cubicBezTo>
                    <a:pt x="314981" y="9766"/>
                    <a:pt x="330317" y="0"/>
                    <a:pt x="347178" y="0"/>
                  </a:cubicBezTo>
                  <a:cubicBezTo>
                    <a:pt x="364039" y="0"/>
                    <a:pt x="379375" y="9766"/>
                    <a:pt x="386506" y="25045"/>
                  </a:cubicBezTo>
                  <a:close/>
                </a:path>
              </a:pathLst>
            </a:custGeom>
            <a:solidFill>
              <a:srgbClr val="323232"/>
            </a:solidFill>
          </p:spPr>
          <p:txBody>
            <a:bodyPr/>
            <a:lstStyle/>
            <a:p>
              <a:endParaRPr lang="ar-SA"/>
            </a:p>
          </p:txBody>
        </p:sp>
        <p:sp>
          <p:nvSpPr>
            <p:cNvPr id="10" name="TextBox 10"/>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14" name="Freeform 14"/>
          <p:cNvSpPr/>
          <p:nvPr/>
        </p:nvSpPr>
        <p:spPr>
          <a:xfrm>
            <a:off x="8553498" y="2584854"/>
            <a:ext cx="885811" cy="885811"/>
          </a:xfrm>
          <a:custGeom>
            <a:avLst/>
            <a:gdLst/>
            <a:ahLst/>
            <a:cxnLst/>
            <a:rect l="l" t="t" r="r" b="b"/>
            <a:pathLst>
              <a:path w="885811" h="885811">
                <a:moveTo>
                  <a:pt x="0" y="0"/>
                </a:moveTo>
                <a:lnTo>
                  <a:pt x="885812" y="0"/>
                </a:lnTo>
                <a:lnTo>
                  <a:pt x="885812" y="885811"/>
                </a:lnTo>
                <a:lnTo>
                  <a:pt x="0" y="885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20" name="TextBox 20"/>
          <p:cNvSpPr txBox="1"/>
          <p:nvPr/>
        </p:nvSpPr>
        <p:spPr>
          <a:xfrm>
            <a:off x="2320056" y="4000500"/>
            <a:ext cx="7586205" cy="1817036"/>
          </a:xfrm>
          <a:prstGeom prst="rect">
            <a:avLst/>
          </a:prstGeom>
        </p:spPr>
        <p:txBody>
          <a:bodyPr lIns="0" tIns="0" rIns="0" bIns="0" rtlCol="0" anchor="t">
            <a:spAutoFit/>
          </a:bodyPr>
          <a:lstStyle/>
          <a:p>
            <a:pPr algn="r">
              <a:lnSpc>
                <a:spcPts val="12883"/>
              </a:lnSpc>
            </a:pPr>
            <a:r>
              <a:rPr lang="ar-SA" sz="14980" dirty="0">
                <a:solidFill>
                  <a:srgbClr val="323232"/>
                </a:solidFill>
                <a:latin typeface="Tajawal" panose="00000500000000000000" pitchFamily="2" charset="-78"/>
                <a:cs typeface="Tajawal" panose="00000500000000000000" pitchFamily="2" charset="-78"/>
              </a:rPr>
              <a:t>شكراً لكم</a:t>
            </a:r>
            <a:endParaRPr lang="en-US" sz="14980" dirty="0">
              <a:solidFill>
                <a:srgbClr val="323232"/>
              </a:solidFill>
              <a:latin typeface="Tajawal" panose="00000500000000000000" pitchFamily="2" charset="-78"/>
              <a:cs typeface="Tajawal" panose="00000500000000000000" pitchFamily="2" charset="-78"/>
            </a:endParaRPr>
          </a:p>
        </p:txBody>
      </p:sp>
      <p:grpSp>
        <p:nvGrpSpPr>
          <p:cNvPr id="26" name="Group 26"/>
          <p:cNvGrpSpPr/>
          <p:nvPr/>
        </p:nvGrpSpPr>
        <p:grpSpPr>
          <a:xfrm>
            <a:off x="711704" y="796299"/>
            <a:ext cx="91161" cy="9116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30" name="عنصر نائب للتذييل 29">
            <a:extLst>
              <a:ext uri="{FF2B5EF4-FFF2-40B4-BE49-F238E27FC236}">
                <a16:creationId xmlns:a16="http://schemas.microsoft.com/office/drawing/2014/main" id="{FE1F99A7-0A84-4DF0-AE70-A0FD5285C18A}"/>
              </a:ext>
            </a:extLst>
          </p:cNvPr>
          <p:cNvSpPr>
            <a:spLocks noGrp="1"/>
          </p:cNvSpPr>
          <p:nvPr>
            <p:ph type="ftr" sz="quarter" idx="11"/>
          </p:nvPr>
        </p:nvSpPr>
        <p:spPr>
          <a:xfrm>
            <a:off x="7482870" y="9744122"/>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sp>
        <p:nvSpPr>
          <p:cNvPr id="31" name="TextBox 34">
            <a:extLst>
              <a:ext uri="{FF2B5EF4-FFF2-40B4-BE49-F238E27FC236}">
                <a16:creationId xmlns:a16="http://schemas.microsoft.com/office/drawing/2014/main" id="{5E72D47C-E437-D95F-5F99-84F87C034880}"/>
              </a:ext>
            </a:extLst>
          </p:cNvPr>
          <p:cNvSpPr txBox="1"/>
          <p:nvPr/>
        </p:nvSpPr>
        <p:spPr>
          <a:xfrm>
            <a:off x="1066735" y="668367"/>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pic>
        <p:nvPicPr>
          <p:cNvPr id="32" name="رسم 31">
            <a:extLst>
              <a:ext uri="{FF2B5EF4-FFF2-40B4-BE49-F238E27FC236}">
                <a16:creationId xmlns:a16="http://schemas.microsoft.com/office/drawing/2014/main" id="{73A1030A-C333-F230-4AAD-15713E63C2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16062" y="316461"/>
            <a:ext cx="4181475" cy="1085850"/>
          </a:xfrm>
          <a:prstGeom prst="rect">
            <a:avLst/>
          </a:prstGeom>
        </p:spPr>
      </p:pic>
      <p:sp>
        <p:nvSpPr>
          <p:cNvPr id="33" name="TextBox 20">
            <a:extLst>
              <a:ext uri="{FF2B5EF4-FFF2-40B4-BE49-F238E27FC236}">
                <a16:creationId xmlns:a16="http://schemas.microsoft.com/office/drawing/2014/main" id="{7696DE40-9128-530E-7070-AF7193AAF16A}"/>
              </a:ext>
            </a:extLst>
          </p:cNvPr>
          <p:cNvSpPr txBox="1"/>
          <p:nvPr/>
        </p:nvSpPr>
        <p:spPr>
          <a:xfrm>
            <a:off x="-782541" y="5143313"/>
            <a:ext cx="7586205" cy="1348446"/>
          </a:xfrm>
          <a:prstGeom prst="rect">
            <a:avLst/>
          </a:prstGeom>
        </p:spPr>
        <p:txBody>
          <a:bodyPr lIns="0" tIns="0" rIns="0" bIns="0" rtlCol="0" anchor="t">
            <a:spAutoFit/>
          </a:bodyPr>
          <a:lstStyle/>
          <a:p>
            <a:pPr algn="r">
              <a:lnSpc>
                <a:spcPts val="12883"/>
              </a:lnSpc>
            </a:pPr>
            <a:r>
              <a:rPr lang="en-US" sz="2800" dirty="0">
                <a:solidFill>
                  <a:srgbClr val="323232"/>
                </a:solidFill>
                <a:latin typeface="Aharoni" panose="02010803020104030203" pitchFamily="2" charset="-79"/>
                <a:cs typeface="Aharoni" panose="02010803020104030203" pitchFamily="2" charset="-79"/>
              </a:rPr>
              <a:t>The End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76938" y="-2792549"/>
            <a:ext cx="9138730" cy="9261941"/>
          </a:xfrm>
          <a:custGeom>
            <a:avLst/>
            <a:gdLst/>
            <a:ahLst/>
            <a:cxnLst/>
            <a:rect l="l" t="t" r="r" b="b"/>
            <a:pathLst>
              <a:path w="9138730" h="9261941">
                <a:moveTo>
                  <a:pt x="0" y="0"/>
                </a:moveTo>
                <a:lnTo>
                  <a:pt x="9138730" y="0"/>
                </a:lnTo>
                <a:lnTo>
                  <a:pt x="9138730" y="9261941"/>
                </a:lnTo>
                <a:lnTo>
                  <a:pt x="0" y="9261941"/>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sp>
        <p:nvSpPr>
          <p:cNvPr id="4" name="Freeform 4"/>
          <p:cNvSpPr/>
          <p:nvPr/>
        </p:nvSpPr>
        <p:spPr>
          <a:xfrm>
            <a:off x="12921578" y="1980523"/>
            <a:ext cx="4161240" cy="6516000"/>
          </a:xfrm>
          <a:custGeom>
            <a:avLst/>
            <a:gdLst/>
            <a:ahLst/>
            <a:cxnLst/>
            <a:rect l="l" t="t" r="r" b="b"/>
            <a:pathLst>
              <a:path w="698032" h="982449">
                <a:moveTo>
                  <a:pt x="72168" y="0"/>
                </a:moveTo>
                <a:lnTo>
                  <a:pt x="625864" y="0"/>
                </a:lnTo>
                <a:cubicBezTo>
                  <a:pt x="665721" y="0"/>
                  <a:pt x="698032" y="32311"/>
                  <a:pt x="698032" y="72168"/>
                </a:cubicBezTo>
                <a:lnTo>
                  <a:pt x="698032" y="910281"/>
                </a:lnTo>
                <a:cubicBezTo>
                  <a:pt x="698032" y="950138"/>
                  <a:pt x="665721" y="982449"/>
                  <a:pt x="625864" y="982449"/>
                </a:cubicBezTo>
                <a:lnTo>
                  <a:pt x="72168" y="982449"/>
                </a:lnTo>
                <a:cubicBezTo>
                  <a:pt x="32311" y="982449"/>
                  <a:pt x="0" y="950138"/>
                  <a:pt x="0" y="910281"/>
                </a:cubicBezTo>
                <a:lnTo>
                  <a:pt x="0" y="72168"/>
                </a:lnTo>
                <a:cubicBezTo>
                  <a:pt x="0" y="32311"/>
                  <a:pt x="32311" y="0"/>
                  <a:pt x="72168" y="0"/>
                </a:cubicBezTo>
                <a:close/>
              </a:path>
            </a:pathLst>
          </a:custGeom>
          <a:blipFill>
            <a:blip r:embed="rId5" cstate="print">
              <a:extLst>
                <a:ext uri="{28A0092B-C50C-407E-A947-70E740481C1C}">
                  <a14:useLocalDpi xmlns:a14="http://schemas.microsoft.com/office/drawing/2010/main" val="0"/>
                </a:ext>
              </a:extLst>
            </a:blip>
            <a:stretch>
              <a:fillRect/>
            </a:stretch>
          </a:blipFill>
        </p:spPr>
        <p:txBody>
          <a:bodyPr/>
          <a:lstStyle/>
          <a:p>
            <a:endParaRPr lang="ar-SA" dirty="0"/>
          </a:p>
        </p:txBody>
      </p:sp>
      <p:grpSp>
        <p:nvGrpSpPr>
          <p:cNvPr id="5" name="Group 5"/>
          <p:cNvGrpSpPr/>
          <p:nvPr/>
        </p:nvGrpSpPr>
        <p:grpSpPr>
          <a:xfrm rot="2292366">
            <a:off x="8904672" y="1331213"/>
            <a:ext cx="540129" cy="540129"/>
            <a:chOff x="0" y="0"/>
            <a:chExt cx="812800" cy="812800"/>
          </a:xfrm>
        </p:grpSpPr>
        <p:sp>
          <p:nvSpPr>
            <p:cNvPr id="6" name="Freeform 6"/>
            <p:cNvSpPr/>
            <p:nvPr/>
          </p:nvSpPr>
          <p:spPr>
            <a:xfrm>
              <a:off x="63897" y="63897"/>
              <a:ext cx="685005" cy="685005"/>
            </a:xfrm>
            <a:custGeom>
              <a:avLst/>
              <a:gdLst/>
              <a:ahLst/>
              <a:cxnLst/>
              <a:rect l="l" t="t" r="r" b="b"/>
              <a:pathLst>
                <a:path w="685005" h="685005">
                  <a:moveTo>
                    <a:pt x="384935" y="27023"/>
                  </a:moveTo>
                  <a:lnTo>
                    <a:pt x="429386" y="122268"/>
                  </a:lnTo>
                  <a:cubicBezTo>
                    <a:pt x="456796" y="181000"/>
                    <a:pt x="504006" y="228210"/>
                    <a:pt x="562738" y="255620"/>
                  </a:cubicBezTo>
                  <a:lnTo>
                    <a:pt x="657983" y="300071"/>
                  </a:lnTo>
                  <a:cubicBezTo>
                    <a:pt x="674468" y="307764"/>
                    <a:pt x="685006" y="324310"/>
                    <a:pt x="685006" y="342503"/>
                  </a:cubicBezTo>
                  <a:cubicBezTo>
                    <a:pt x="685006" y="360696"/>
                    <a:pt x="674468" y="377242"/>
                    <a:pt x="657983" y="384935"/>
                  </a:cubicBezTo>
                  <a:lnTo>
                    <a:pt x="562738" y="429386"/>
                  </a:lnTo>
                  <a:cubicBezTo>
                    <a:pt x="504006" y="456796"/>
                    <a:pt x="456796" y="504006"/>
                    <a:pt x="429386" y="562738"/>
                  </a:cubicBezTo>
                  <a:lnTo>
                    <a:pt x="384935" y="657983"/>
                  </a:lnTo>
                  <a:cubicBezTo>
                    <a:pt x="377242" y="674468"/>
                    <a:pt x="360696" y="685006"/>
                    <a:pt x="342503" y="685006"/>
                  </a:cubicBezTo>
                  <a:cubicBezTo>
                    <a:pt x="324310" y="685006"/>
                    <a:pt x="307764" y="674468"/>
                    <a:pt x="300071" y="657983"/>
                  </a:cubicBezTo>
                  <a:lnTo>
                    <a:pt x="255620" y="562738"/>
                  </a:lnTo>
                  <a:cubicBezTo>
                    <a:pt x="228210" y="504006"/>
                    <a:pt x="181000" y="456796"/>
                    <a:pt x="122268" y="429386"/>
                  </a:cubicBezTo>
                  <a:lnTo>
                    <a:pt x="27023" y="384935"/>
                  </a:lnTo>
                  <a:cubicBezTo>
                    <a:pt x="10538" y="377242"/>
                    <a:pt x="0" y="360696"/>
                    <a:pt x="0" y="342503"/>
                  </a:cubicBezTo>
                  <a:cubicBezTo>
                    <a:pt x="0" y="324310"/>
                    <a:pt x="10538" y="307764"/>
                    <a:pt x="27023" y="300071"/>
                  </a:cubicBezTo>
                  <a:lnTo>
                    <a:pt x="122268" y="255620"/>
                  </a:lnTo>
                  <a:cubicBezTo>
                    <a:pt x="181000" y="228210"/>
                    <a:pt x="228210" y="181000"/>
                    <a:pt x="255620" y="122268"/>
                  </a:cubicBezTo>
                  <a:lnTo>
                    <a:pt x="300071" y="27023"/>
                  </a:lnTo>
                  <a:cubicBezTo>
                    <a:pt x="307764" y="10538"/>
                    <a:pt x="324310" y="0"/>
                    <a:pt x="342503" y="0"/>
                  </a:cubicBezTo>
                  <a:cubicBezTo>
                    <a:pt x="360696" y="0"/>
                    <a:pt x="377242" y="10538"/>
                    <a:pt x="384935" y="27023"/>
                  </a:cubicBezTo>
                  <a:close/>
                </a:path>
              </a:pathLst>
            </a:custGeom>
            <a:solidFill>
              <a:srgbClr val="323232"/>
            </a:solidFill>
          </p:spPr>
          <p:txBody>
            <a:bodyPr/>
            <a:lstStyle/>
            <a:p>
              <a:endParaRPr lang="ar-SA"/>
            </a:p>
          </p:txBody>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8" name="Group 8"/>
          <p:cNvGrpSpPr/>
          <p:nvPr/>
        </p:nvGrpSpPr>
        <p:grpSpPr>
          <a:xfrm>
            <a:off x="16250362" y="1549917"/>
            <a:ext cx="1294433" cy="129443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730"/>
                </a:lnSpc>
              </a:pPr>
              <a:endParaRPr/>
            </a:p>
          </p:txBody>
        </p:sp>
      </p:grpSp>
      <p:sp>
        <p:nvSpPr>
          <p:cNvPr id="11" name="TextBox 11"/>
          <p:cNvSpPr txBox="1"/>
          <p:nvPr/>
        </p:nvSpPr>
        <p:spPr>
          <a:xfrm>
            <a:off x="947695" y="1376240"/>
            <a:ext cx="8094549" cy="4103944"/>
          </a:xfrm>
          <a:prstGeom prst="rect">
            <a:avLst/>
          </a:prstGeom>
        </p:spPr>
        <p:txBody>
          <a:bodyPr lIns="0" tIns="0" rIns="0" bIns="0" rtlCol="0" anchor="t">
            <a:spAutoFit/>
          </a:bodyPr>
          <a:lstStyle/>
          <a:p>
            <a:pPr algn="ctr">
              <a:spcBef>
                <a:spcPts val="600"/>
              </a:spcBef>
              <a:spcAft>
                <a:spcPts val="600"/>
              </a:spcAft>
            </a:pPr>
            <a:r>
              <a:rPr lang="ar-SA" sz="12834" dirty="0">
                <a:solidFill>
                  <a:srgbClr val="323232"/>
                </a:solidFill>
                <a:latin typeface="Bricolage Grotesque Bold"/>
                <a:cs typeface="Akhbar MT" pitchFamily="2" charset="-78"/>
              </a:rPr>
              <a:t>محتويات </a:t>
            </a:r>
          </a:p>
          <a:p>
            <a:pPr algn="ctr">
              <a:spcBef>
                <a:spcPts val="600"/>
              </a:spcBef>
              <a:spcAft>
                <a:spcPts val="600"/>
              </a:spcAft>
            </a:pPr>
            <a:r>
              <a:rPr lang="ar-SA" sz="12834" dirty="0">
                <a:solidFill>
                  <a:srgbClr val="323232"/>
                </a:solidFill>
                <a:latin typeface="Bricolage Grotesque Bold"/>
                <a:cs typeface="Akhbar MT" pitchFamily="2" charset="-78"/>
              </a:rPr>
              <a:t>الملف</a:t>
            </a:r>
            <a:endParaRPr lang="en-US" sz="12834" dirty="0">
              <a:solidFill>
                <a:srgbClr val="323232"/>
              </a:solidFill>
              <a:latin typeface="Bricolage Grotesque Bold"/>
              <a:cs typeface="Akhbar MT" pitchFamily="2" charset="-78"/>
            </a:endParaRPr>
          </a:p>
        </p:txBody>
      </p:sp>
      <p:sp>
        <p:nvSpPr>
          <p:cNvPr id="15" name="Freeform 15"/>
          <p:cNvSpPr/>
          <p:nvPr/>
        </p:nvSpPr>
        <p:spPr>
          <a:xfrm>
            <a:off x="9311077" y="4446216"/>
            <a:ext cx="328271" cy="328271"/>
          </a:xfrm>
          <a:custGeom>
            <a:avLst/>
            <a:gdLst/>
            <a:ahLst/>
            <a:cxnLst/>
            <a:rect l="l" t="t" r="r" b="b"/>
            <a:pathLst>
              <a:path w="328271" h="328271">
                <a:moveTo>
                  <a:pt x="0" y="0"/>
                </a:moveTo>
                <a:lnTo>
                  <a:pt x="328271" y="0"/>
                </a:lnTo>
                <a:lnTo>
                  <a:pt x="328271" y="328271"/>
                </a:lnTo>
                <a:lnTo>
                  <a:pt x="0" y="328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16" name="TextBox 16"/>
          <p:cNvSpPr txBox="1"/>
          <p:nvPr/>
        </p:nvSpPr>
        <p:spPr>
          <a:xfrm>
            <a:off x="1271500" y="5782841"/>
            <a:ext cx="1330128" cy="799876"/>
          </a:xfrm>
          <a:prstGeom prst="rect">
            <a:avLst/>
          </a:prstGeom>
        </p:spPr>
        <p:txBody>
          <a:bodyPr lIns="0" tIns="0" rIns="0" bIns="0" rtlCol="0" anchor="t">
            <a:spAutoFit/>
          </a:bodyPr>
          <a:lstStyle/>
          <a:p>
            <a:pPr algn="l">
              <a:lnSpc>
                <a:spcPts val="6512"/>
              </a:lnSpc>
            </a:pPr>
            <a:r>
              <a:rPr lang="en-US" sz="4823" spc="-86">
                <a:solidFill>
                  <a:srgbClr val="323232"/>
                </a:solidFill>
                <a:latin typeface="Bricolage Grotesque Bold"/>
              </a:rPr>
              <a:t>01</a:t>
            </a:r>
          </a:p>
        </p:txBody>
      </p:sp>
      <p:sp>
        <p:nvSpPr>
          <p:cNvPr id="17" name="TextBox 17"/>
          <p:cNvSpPr txBox="1"/>
          <p:nvPr/>
        </p:nvSpPr>
        <p:spPr>
          <a:xfrm>
            <a:off x="679118" y="6637419"/>
            <a:ext cx="1920662" cy="692497"/>
          </a:xfrm>
          <a:prstGeom prst="rect">
            <a:avLst/>
          </a:prstGeom>
        </p:spPr>
        <p:txBody>
          <a:bodyPr lIns="0" tIns="0" rIns="0" bIns="0" rtlCol="0" anchor="t">
            <a:spAutoFit/>
          </a:bodyPr>
          <a:lstStyle/>
          <a:p>
            <a:pPr algn="ctr">
              <a:lnSpc>
                <a:spcPts val="2730"/>
              </a:lnSpc>
            </a:pPr>
            <a:r>
              <a:rPr lang="ar-SA" sz="2400" b="1" spc="-36" dirty="0">
                <a:solidFill>
                  <a:srgbClr val="323232"/>
                </a:solidFill>
                <a:latin typeface="Bricolage Grotesque Light"/>
                <a:cs typeface="Akhbar MT" pitchFamily="2" charset="-78"/>
              </a:rPr>
              <a:t>مفهوم </a:t>
            </a:r>
          </a:p>
          <a:p>
            <a:pPr algn="ctr">
              <a:lnSpc>
                <a:spcPts val="2730"/>
              </a:lnSpc>
            </a:pPr>
            <a:r>
              <a:rPr lang="ar-SA" sz="2400" b="1" spc="-36" dirty="0">
                <a:solidFill>
                  <a:srgbClr val="323232"/>
                </a:solidFill>
                <a:latin typeface="Bricolage Grotesque Light"/>
                <a:cs typeface="Akhbar MT" pitchFamily="2" charset="-78"/>
              </a:rPr>
              <a:t>الذكاء الاصطناعي</a:t>
            </a:r>
            <a:endParaRPr lang="en-US" sz="2400" b="1" spc="-36" dirty="0">
              <a:solidFill>
                <a:srgbClr val="323232"/>
              </a:solidFill>
              <a:latin typeface="Bricolage Grotesque Light"/>
              <a:cs typeface="Akhbar MT" pitchFamily="2" charset="-78"/>
            </a:endParaRPr>
          </a:p>
        </p:txBody>
      </p:sp>
      <p:sp>
        <p:nvSpPr>
          <p:cNvPr id="18" name="TextBox 18"/>
          <p:cNvSpPr txBox="1"/>
          <p:nvPr/>
        </p:nvSpPr>
        <p:spPr>
          <a:xfrm>
            <a:off x="2585808" y="7655402"/>
            <a:ext cx="1307670" cy="799876"/>
          </a:xfrm>
          <a:prstGeom prst="rect">
            <a:avLst/>
          </a:prstGeom>
        </p:spPr>
        <p:txBody>
          <a:bodyPr lIns="0" tIns="0" rIns="0" bIns="0" rtlCol="0" anchor="t">
            <a:spAutoFit/>
          </a:bodyPr>
          <a:lstStyle/>
          <a:p>
            <a:pPr algn="l">
              <a:lnSpc>
                <a:spcPts val="6512"/>
              </a:lnSpc>
            </a:pPr>
            <a:r>
              <a:rPr lang="en-US" sz="4823" spc="-86" dirty="0">
                <a:solidFill>
                  <a:srgbClr val="323232"/>
                </a:solidFill>
                <a:latin typeface="Bricolage Grotesque Bold"/>
              </a:rPr>
              <a:t>05</a:t>
            </a:r>
          </a:p>
        </p:txBody>
      </p:sp>
      <p:sp>
        <p:nvSpPr>
          <p:cNvPr id="19" name="TextBox 19"/>
          <p:cNvSpPr txBox="1"/>
          <p:nvPr/>
        </p:nvSpPr>
        <p:spPr>
          <a:xfrm>
            <a:off x="2316343" y="8644729"/>
            <a:ext cx="1307670" cy="713657"/>
          </a:xfrm>
          <a:prstGeom prst="rect">
            <a:avLst/>
          </a:prstGeom>
        </p:spPr>
        <p:txBody>
          <a:bodyPr lIns="0" tIns="0" rIns="0" bIns="0" rtlCol="0" anchor="t">
            <a:spAutoFit/>
          </a:bodyPr>
          <a:lstStyle/>
          <a:p>
            <a:pPr algn="ctr">
              <a:lnSpc>
                <a:spcPts val="2730"/>
              </a:lnSpc>
            </a:pPr>
            <a:r>
              <a:rPr lang="ar-SA" sz="2800" spc="-36" dirty="0">
                <a:solidFill>
                  <a:srgbClr val="323232"/>
                </a:solidFill>
                <a:latin typeface="Bricolage Grotesque Light"/>
                <a:cs typeface="Akhbar MT" pitchFamily="2" charset="-78"/>
              </a:rPr>
              <a:t>مستقبل الذكاء الاصطناعي</a:t>
            </a:r>
            <a:endParaRPr lang="en-US" sz="2800" spc="-36" dirty="0">
              <a:solidFill>
                <a:srgbClr val="323232"/>
              </a:solidFill>
              <a:latin typeface="Bricolage Grotesque Light"/>
              <a:cs typeface="Akhbar MT" pitchFamily="2" charset="-78"/>
            </a:endParaRPr>
          </a:p>
        </p:txBody>
      </p:sp>
      <p:sp>
        <p:nvSpPr>
          <p:cNvPr id="20" name="TextBox 20"/>
          <p:cNvSpPr txBox="1"/>
          <p:nvPr/>
        </p:nvSpPr>
        <p:spPr>
          <a:xfrm>
            <a:off x="3726961" y="5782841"/>
            <a:ext cx="1167578" cy="799876"/>
          </a:xfrm>
          <a:prstGeom prst="rect">
            <a:avLst/>
          </a:prstGeom>
        </p:spPr>
        <p:txBody>
          <a:bodyPr lIns="0" tIns="0" rIns="0" bIns="0" rtlCol="0" anchor="t">
            <a:spAutoFit/>
          </a:bodyPr>
          <a:lstStyle/>
          <a:p>
            <a:pPr algn="l">
              <a:lnSpc>
                <a:spcPts val="6512"/>
              </a:lnSpc>
            </a:pPr>
            <a:r>
              <a:rPr lang="en-US" sz="4823" spc="-86" dirty="0">
                <a:solidFill>
                  <a:srgbClr val="323232"/>
                </a:solidFill>
                <a:latin typeface="Bricolage Grotesque Bold"/>
              </a:rPr>
              <a:t>02</a:t>
            </a:r>
          </a:p>
        </p:txBody>
      </p:sp>
      <p:sp>
        <p:nvSpPr>
          <p:cNvPr id="21" name="TextBox 21"/>
          <p:cNvSpPr txBox="1"/>
          <p:nvPr/>
        </p:nvSpPr>
        <p:spPr>
          <a:xfrm>
            <a:off x="2927949" y="6694213"/>
            <a:ext cx="2328146" cy="713657"/>
          </a:xfrm>
          <a:prstGeom prst="rect">
            <a:avLst/>
          </a:prstGeom>
        </p:spPr>
        <p:txBody>
          <a:bodyPr wrap="square" lIns="0" tIns="0" rIns="0" bIns="0" rtlCol="0" anchor="t">
            <a:spAutoFit/>
          </a:bodyPr>
          <a:lstStyle/>
          <a:p>
            <a:pPr algn="ctr">
              <a:lnSpc>
                <a:spcPts val="2730"/>
              </a:lnSpc>
            </a:pPr>
            <a:r>
              <a:rPr lang="ar-SA" sz="2800" spc="-36" dirty="0">
                <a:solidFill>
                  <a:srgbClr val="323232"/>
                </a:solidFill>
                <a:latin typeface="Bricolage Grotesque Light"/>
                <a:cs typeface="Akhbar MT" pitchFamily="2" charset="-78"/>
              </a:rPr>
              <a:t>مراحل اكتشاف الذكاء الاصطناعي</a:t>
            </a:r>
            <a:endParaRPr lang="en-US" sz="2800" spc="-36" dirty="0">
              <a:solidFill>
                <a:srgbClr val="323232"/>
              </a:solidFill>
              <a:latin typeface="Bricolage Grotesque Light"/>
              <a:cs typeface="Akhbar MT" pitchFamily="2" charset="-78"/>
            </a:endParaRPr>
          </a:p>
        </p:txBody>
      </p:sp>
      <p:sp>
        <p:nvSpPr>
          <p:cNvPr id="22" name="TextBox 22"/>
          <p:cNvSpPr txBox="1"/>
          <p:nvPr/>
        </p:nvSpPr>
        <p:spPr>
          <a:xfrm>
            <a:off x="4643878" y="7696647"/>
            <a:ext cx="1167578" cy="799876"/>
          </a:xfrm>
          <a:prstGeom prst="rect">
            <a:avLst/>
          </a:prstGeom>
        </p:spPr>
        <p:txBody>
          <a:bodyPr lIns="0" tIns="0" rIns="0" bIns="0" rtlCol="0" anchor="t">
            <a:spAutoFit/>
          </a:bodyPr>
          <a:lstStyle/>
          <a:p>
            <a:pPr algn="l">
              <a:lnSpc>
                <a:spcPts val="6512"/>
              </a:lnSpc>
            </a:pPr>
            <a:r>
              <a:rPr lang="en-US" sz="4823" spc="-86" dirty="0">
                <a:solidFill>
                  <a:srgbClr val="323232"/>
                </a:solidFill>
                <a:latin typeface="Bricolage Grotesque Bold"/>
              </a:rPr>
              <a:t>06</a:t>
            </a:r>
          </a:p>
        </p:txBody>
      </p:sp>
      <p:sp>
        <p:nvSpPr>
          <p:cNvPr id="23" name="TextBox 23"/>
          <p:cNvSpPr txBox="1"/>
          <p:nvPr/>
        </p:nvSpPr>
        <p:spPr>
          <a:xfrm>
            <a:off x="4145975" y="8679840"/>
            <a:ext cx="1697988" cy="729046"/>
          </a:xfrm>
          <a:prstGeom prst="rect">
            <a:avLst/>
          </a:prstGeom>
        </p:spPr>
        <p:txBody>
          <a:bodyPr lIns="0" tIns="0" rIns="0" bIns="0" rtlCol="0" anchor="t">
            <a:spAutoFit/>
          </a:bodyPr>
          <a:lstStyle/>
          <a:p>
            <a:pPr algn="ctr">
              <a:lnSpc>
                <a:spcPts val="2730"/>
              </a:lnSpc>
            </a:pPr>
            <a:r>
              <a:rPr lang="ar-SA" sz="3200" spc="-36" dirty="0">
                <a:solidFill>
                  <a:srgbClr val="323232"/>
                </a:solidFill>
                <a:latin typeface="Bricolage Grotesque Light"/>
                <a:cs typeface="Akhbar MT" pitchFamily="2" charset="-78"/>
              </a:rPr>
              <a:t>أضرار الذكاء الاصطناعي</a:t>
            </a:r>
            <a:endParaRPr lang="en-US" sz="3200" spc="-36" dirty="0">
              <a:solidFill>
                <a:srgbClr val="323232"/>
              </a:solidFill>
              <a:latin typeface="Bricolage Grotesque Light"/>
              <a:cs typeface="Akhbar MT" pitchFamily="2" charset="-78"/>
            </a:endParaRPr>
          </a:p>
        </p:txBody>
      </p:sp>
      <p:sp>
        <p:nvSpPr>
          <p:cNvPr id="24" name="TextBox 24"/>
          <p:cNvSpPr txBox="1"/>
          <p:nvPr/>
        </p:nvSpPr>
        <p:spPr>
          <a:xfrm>
            <a:off x="6019873" y="5782841"/>
            <a:ext cx="1103977" cy="799876"/>
          </a:xfrm>
          <a:prstGeom prst="rect">
            <a:avLst/>
          </a:prstGeom>
        </p:spPr>
        <p:txBody>
          <a:bodyPr lIns="0" tIns="0" rIns="0" bIns="0" rtlCol="0" anchor="t">
            <a:spAutoFit/>
          </a:bodyPr>
          <a:lstStyle/>
          <a:p>
            <a:pPr algn="l">
              <a:lnSpc>
                <a:spcPts val="6512"/>
              </a:lnSpc>
            </a:pPr>
            <a:r>
              <a:rPr lang="en-US" sz="4823" spc="-86" dirty="0">
                <a:solidFill>
                  <a:srgbClr val="323232"/>
                </a:solidFill>
                <a:latin typeface="Bricolage Grotesque Bold"/>
              </a:rPr>
              <a:t>03</a:t>
            </a:r>
          </a:p>
        </p:txBody>
      </p:sp>
      <p:sp>
        <p:nvSpPr>
          <p:cNvPr id="25" name="TextBox 25"/>
          <p:cNvSpPr txBox="1"/>
          <p:nvPr/>
        </p:nvSpPr>
        <p:spPr>
          <a:xfrm>
            <a:off x="5582701" y="6699490"/>
            <a:ext cx="1762232" cy="713657"/>
          </a:xfrm>
          <a:prstGeom prst="rect">
            <a:avLst/>
          </a:prstGeom>
        </p:spPr>
        <p:txBody>
          <a:bodyPr lIns="0" tIns="0" rIns="0" bIns="0" rtlCol="0" anchor="t">
            <a:spAutoFit/>
          </a:bodyPr>
          <a:lstStyle/>
          <a:p>
            <a:pPr algn="ctr">
              <a:lnSpc>
                <a:spcPts val="2730"/>
              </a:lnSpc>
            </a:pPr>
            <a:r>
              <a:rPr lang="ar-SA" sz="2800" spc="-36" dirty="0">
                <a:solidFill>
                  <a:srgbClr val="323232"/>
                </a:solidFill>
                <a:latin typeface="Bricolage Grotesque Light"/>
                <a:cs typeface="Akhbar MT" pitchFamily="2" charset="-78"/>
              </a:rPr>
              <a:t>استخدامات الذكاء الاصطناعي</a:t>
            </a:r>
            <a:endParaRPr lang="en-US" sz="2800" spc="-36" dirty="0">
              <a:solidFill>
                <a:srgbClr val="323232"/>
              </a:solidFill>
              <a:latin typeface="Bricolage Grotesque Light"/>
              <a:cs typeface="Akhbar MT" pitchFamily="2" charset="-78"/>
            </a:endParaRPr>
          </a:p>
        </p:txBody>
      </p:sp>
      <p:sp>
        <p:nvSpPr>
          <p:cNvPr id="28" name="TextBox 28"/>
          <p:cNvSpPr txBox="1"/>
          <p:nvPr/>
        </p:nvSpPr>
        <p:spPr>
          <a:xfrm>
            <a:off x="8100475" y="5782841"/>
            <a:ext cx="1066355" cy="799876"/>
          </a:xfrm>
          <a:prstGeom prst="rect">
            <a:avLst/>
          </a:prstGeom>
        </p:spPr>
        <p:txBody>
          <a:bodyPr lIns="0" tIns="0" rIns="0" bIns="0" rtlCol="0" anchor="t">
            <a:spAutoFit/>
          </a:bodyPr>
          <a:lstStyle/>
          <a:p>
            <a:pPr algn="l">
              <a:lnSpc>
                <a:spcPts val="6512"/>
              </a:lnSpc>
            </a:pPr>
            <a:r>
              <a:rPr lang="en-US" sz="4823" spc="-86" dirty="0">
                <a:solidFill>
                  <a:srgbClr val="323232"/>
                </a:solidFill>
                <a:latin typeface="Bricolage Grotesque Bold"/>
              </a:rPr>
              <a:t>04</a:t>
            </a:r>
          </a:p>
        </p:txBody>
      </p:sp>
      <p:sp>
        <p:nvSpPr>
          <p:cNvPr id="29" name="TextBox 29"/>
          <p:cNvSpPr txBox="1"/>
          <p:nvPr/>
        </p:nvSpPr>
        <p:spPr>
          <a:xfrm>
            <a:off x="7672742" y="6681614"/>
            <a:ext cx="1709487" cy="713657"/>
          </a:xfrm>
          <a:prstGeom prst="rect">
            <a:avLst/>
          </a:prstGeom>
        </p:spPr>
        <p:txBody>
          <a:bodyPr lIns="0" tIns="0" rIns="0" bIns="0" rtlCol="0" anchor="t">
            <a:spAutoFit/>
          </a:bodyPr>
          <a:lstStyle/>
          <a:p>
            <a:pPr algn="ctr">
              <a:lnSpc>
                <a:spcPts val="2730"/>
              </a:lnSpc>
            </a:pPr>
            <a:r>
              <a:rPr lang="ar-SA" sz="2800" spc="-36" dirty="0">
                <a:solidFill>
                  <a:srgbClr val="323232"/>
                </a:solidFill>
                <a:latin typeface="Bricolage Grotesque Light"/>
                <a:cs typeface="Akhbar MT" pitchFamily="2" charset="-78"/>
              </a:rPr>
              <a:t>تحديات الذكاء الاصطناعي</a:t>
            </a:r>
            <a:endParaRPr lang="en-US" sz="2800" spc="-36" dirty="0">
              <a:solidFill>
                <a:srgbClr val="323232"/>
              </a:solidFill>
              <a:latin typeface="Bricolage Grotesque Light"/>
              <a:cs typeface="Akhbar MT" pitchFamily="2" charset="-78"/>
            </a:endParaRPr>
          </a:p>
        </p:txBody>
      </p:sp>
      <p:sp>
        <p:nvSpPr>
          <p:cNvPr id="30" name="Freeform 30"/>
          <p:cNvSpPr/>
          <p:nvPr/>
        </p:nvSpPr>
        <p:spPr>
          <a:xfrm>
            <a:off x="16454674" y="1754229"/>
            <a:ext cx="885811" cy="885811"/>
          </a:xfrm>
          <a:custGeom>
            <a:avLst/>
            <a:gdLst/>
            <a:ahLst/>
            <a:cxnLst/>
            <a:rect l="l" t="t" r="r" b="b"/>
            <a:pathLst>
              <a:path w="885811" h="885811">
                <a:moveTo>
                  <a:pt x="0" y="0"/>
                </a:moveTo>
                <a:lnTo>
                  <a:pt x="885811" y="0"/>
                </a:lnTo>
                <a:lnTo>
                  <a:pt x="885811" y="885811"/>
                </a:lnTo>
                <a:lnTo>
                  <a:pt x="0" y="8858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SA"/>
          </a:p>
        </p:txBody>
      </p:sp>
      <p:sp>
        <p:nvSpPr>
          <p:cNvPr id="32" name="TextBox 32"/>
          <p:cNvSpPr txBox="1"/>
          <p:nvPr/>
        </p:nvSpPr>
        <p:spPr>
          <a:xfrm>
            <a:off x="1008191" y="702899"/>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grpSp>
        <p:nvGrpSpPr>
          <p:cNvPr id="34" name="Group 34"/>
          <p:cNvGrpSpPr/>
          <p:nvPr/>
        </p:nvGrpSpPr>
        <p:grpSpPr>
          <a:xfrm>
            <a:off x="711704" y="796299"/>
            <a:ext cx="91161" cy="9116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38" name="عنصر نائب للتذييل 37">
            <a:extLst>
              <a:ext uri="{FF2B5EF4-FFF2-40B4-BE49-F238E27FC236}">
                <a16:creationId xmlns:a16="http://schemas.microsoft.com/office/drawing/2014/main" id="{3BFF64FB-FF6A-CA73-52A2-53D4E7C160E9}"/>
              </a:ext>
            </a:extLst>
          </p:cNvPr>
          <p:cNvSpPr>
            <a:spLocks noGrp="1"/>
          </p:cNvSpPr>
          <p:nvPr>
            <p:ph type="ftr" sz="quarter" idx="11"/>
          </p:nvPr>
        </p:nvSpPr>
        <p:spPr>
          <a:xfrm>
            <a:off x="7079685" y="9591623"/>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39" name="رسم 38">
            <a:extLst>
              <a:ext uri="{FF2B5EF4-FFF2-40B4-BE49-F238E27FC236}">
                <a16:creationId xmlns:a16="http://schemas.microsoft.com/office/drawing/2014/main" id="{4B096B50-6B23-19C3-2C71-F8DA8D6058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16062" y="316461"/>
            <a:ext cx="4181475" cy="1085850"/>
          </a:xfrm>
          <a:prstGeom prst="rect">
            <a:avLst/>
          </a:prstGeom>
        </p:spPr>
      </p:pic>
      <p:sp>
        <p:nvSpPr>
          <p:cNvPr id="40" name="TextBox 22">
            <a:extLst>
              <a:ext uri="{FF2B5EF4-FFF2-40B4-BE49-F238E27FC236}">
                <a16:creationId xmlns:a16="http://schemas.microsoft.com/office/drawing/2014/main" id="{F9191DF4-AAFD-097A-5D75-DBCD3F5B240E}"/>
              </a:ext>
            </a:extLst>
          </p:cNvPr>
          <p:cNvSpPr txBox="1"/>
          <p:nvPr/>
        </p:nvSpPr>
        <p:spPr>
          <a:xfrm>
            <a:off x="6849038" y="7655402"/>
            <a:ext cx="1167578" cy="799876"/>
          </a:xfrm>
          <a:prstGeom prst="rect">
            <a:avLst/>
          </a:prstGeom>
        </p:spPr>
        <p:txBody>
          <a:bodyPr lIns="0" tIns="0" rIns="0" bIns="0" rtlCol="0" anchor="t">
            <a:spAutoFit/>
          </a:bodyPr>
          <a:lstStyle/>
          <a:p>
            <a:pPr algn="l">
              <a:lnSpc>
                <a:spcPts val="6512"/>
              </a:lnSpc>
            </a:pPr>
            <a:r>
              <a:rPr lang="en-US" sz="4823" spc="-86" dirty="0">
                <a:solidFill>
                  <a:srgbClr val="323232"/>
                </a:solidFill>
                <a:latin typeface="Bricolage Grotesque Bold"/>
              </a:rPr>
              <a:t>07</a:t>
            </a:r>
          </a:p>
        </p:txBody>
      </p:sp>
      <p:sp>
        <p:nvSpPr>
          <p:cNvPr id="43" name="مربع نص 42">
            <a:extLst>
              <a:ext uri="{FF2B5EF4-FFF2-40B4-BE49-F238E27FC236}">
                <a16:creationId xmlns:a16="http://schemas.microsoft.com/office/drawing/2014/main" id="{B468E868-0354-24D8-AB23-974448414C27}"/>
              </a:ext>
            </a:extLst>
          </p:cNvPr>
          <p:cNvSpPr txBox="1"/>
          <p:nvPr/>
        </p:nvSpPr>
        <p:spPr>
          <a:xfrm>
            <a:off x="5858030" y="8531616"/>
            <a:ext cx="2775622" cy="830997"/>
          </a:xfrm>
          <a:prstGeom prst="rect">
            <a:avLst/>
          </a:prstGeom>
          <a:noFill/>
        </p:spPr>
        <p:txBody>
          <a:bodyPr wrap="square">
            <a:spAutoFit/>
          </a:bodyPr>
          <a:lstStyle/>
          <a:p>
            <a:pPr algn="ctr"/>
            <a:r>
              <a:rPr lang="ar-SA" sz="2400" i="0" dirty="0">
                <a:effectLst/>
                <a:latin typeface="Tajawal" panose="00000500000000000000" pitchFamily="2" charset="-78"/>
                <a:cs typeface="Akhbar MT" pitchFamily="2" charset="-78"/>
              </a:rPr>
              <a:t>هل فوائد الذكاء الاصطناعي </a:t>
            </a:r>
          </a:p>
          <a:p>
            <a:pPr algn="ctr"/>
            <a:r>
              <a:rPr lang="ar-SA" sz="2400" i="0" dirty="0">
                <a:effectLst/>
                <a:latin typeface="Tajawal" panose="00000500000000000000" pitchFamily="2" charset="-78"/>
                <a:cs typeface="Akhbar MT" pitchFamily="2" charset="-78"/>
              </a:rPr>
              <a:t>تفوق المخاطر؟</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40000">
            <a:off x="14483" y="-1341541"/>
            <a:ext cx="12876504" cy="11131181"/>
          </a:xfrm>
          <a:custGeom>
            <a:avLst/>
            <a:gdLst/>
            <a:ahLst/>
            <a:cxnLst/>
            <a:rect l="l" t="t" r="r" b="b"/>
            <a:pathLst>
              <a:path w="12876504" h="11131181">
                <a:moveTo>
                  <a:pt x="0" y="0"/>
                </a:moveTo>
                <a:lnTo>
                  <a:pt x="12876505" y="0"/>
                </a:lnTo>
                <a:lnTo>
                  <a:pt x="12876505" y="11131180"/>
                </a:lnTo>
                <a:lnTo>
                  <a:pt x="0" y="11131180"/>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grpSp>
        <p:nvGrpSpPr>
          <p:cNvPr id="3" name="Group 3"/>
          <p:cNvGrpSpPr/>
          <p:nvPr/>
        </p:nvGrpSpPr>
        <p:grpSpPr>
          <a:xfrm>
            <a:off x="711704" y="1402311"/>
            <a:ext cx="5343520" cy="7520766"/>
            <a:chOff x="0" y="0"/>
            <a:chExt cx="698032" cy="982449"/>
          </a:xfrm>
        </p:grpSpPr>
        <p:sp>
          <p:nvSpPr>
            <p:cNvPr id="4" name="Freeform 4"/>
            <p:cNvSpPr/>
            <p:nvPr/>
          </p:nvSpPr>
          <p:spPr>
            <a:xfrm>
              <a:off x="0" y="0"/>
              <a:ext cx="698032" cy="982449"/>
            </a:xfrm>
            <a:custGeom>
              <a:avLst/>
              <a:gdLst/>
              <a:ahLst/>
              <a:cxnLst/>
              <a:rect l="l" t="t" r="r" b="b"/>
              <a:pathLst>
                <a:path w="698032" h="982449">
                  <a:moveTo>
                    <a:pt x="60851" y="0"/>
                  </a:moveTo>
                  <a:lnTo>
                    <a:pt x="637181" y="0"/>
                  </a:lnTo>
                  <a:cubicBezTo>
                    <a:pt x="670788" y="0"/>
                    <a:pt x="698032" y="27244"/>
                    <a:pt x="698032" y="60851"/>
                  </a:cubicBezTo>
                  <a:lnTo>
                    <a:pt x="698032" y="921598"/>
                  </a:lnTo>
                  <a:cubicBezTo>
                    <a:pt x="698032" y="937736"/>
                    <a:pt x="691621" y="953214"/>
                    <a:pt x="680209" y="964626"/>
                  </a:cubicBezTo>
                  <a:cubicBezTo>
                    <a:pt x="668797" y="976038"/>
                    <a:pt x="653320" y="982449"/>
                    <a:pt x="637181" y="982449"/>
                  </a:cubicBezTo>
                  <a:lnTo>
                    <a:pt x="60851" y="982449"/>
                  </a:lnTo>
                  <a:cubicBezTo>
                    <a:pt x="44713" y="982449"/>
                    <a:pt x="29235" y="976038"/>
                    <a:pt x="17823" y="964626"/>
                  </a:cubicBezTo>
                  <a:cubicBezTo>
                    <a:pt x="6411" y="953214"/>
                    <a:pt x="0" y="937736"/>
                    <a:pt x="0" y="921598"/>
                  </a:cubicBezTo>
                  <a:lnTo>
                    <a:pt x="0" y="60851"/>
                  </a:lnTo>
                  <a:cubicBezTo>
                    <a:pt x="0" y="44713"/>
                    <a:pt x="6411" y="29235"/>
                    <a:pt x="17823" y="17823"/>
                  </a:cubicBezTo>
                  <a:cubicBezTo>
                    <a:pt x="29235" y="6411"/>
                    <a:pt x="44713" y="0"/>
                    <a:pt x="60851" y="0"/>
                  </a:cubicBezTo>
                  <a:close/>
                </a:path>
              </a:pathLst>
            </a:custGeom>
            <a:blipFill>
              <a:blip r:embed="rId5">
                <a:extLst>
                  <a:ext uri="{28A0092B-C50C-407E-A947-70E740481C1C}">
                    <a14:useLocalDpi xmlns:a14="http://schemas.microsoft.com/office/drawing/2010/main" val="0"/>
                  </a:ext>
                </a:extLst>
              </a:blip>
              <a:stretch>
                <a:fillRect/>
              </a:stretch>
            </a:blipFill>
          </p:spPr>
          <p:txBody>
            <a:bodyPr/>
            <a:lstStyle/>
            <a:p>
              <a:endParaRPr lang="ar-SA"/>
            </a:p>
          </p:txBody>
        </p:sp>
      </p:grpSp>
      <p:grpSp>
        <p:nvGrpSpPr>
          <p:cNvPr id="5" name="Group 5"/>
          <p:cNvGrpSpPr/>
          <p:nvPr/>
        </p:nvGrpSpPr>
        <p:grpSpPr>
          <a:xfrm rot="527874">
            <a:off x="7218978" y="3441031"/>
            <a:ext cx="833395" cy="833395"/>
            <a:chOff x="0" y="0"/>
            <a:chExt cx="812800" cy="812800"/>
          </a:xfrm>
        </p:grpSpPr>
        <p:sp>
          <p:nvSpPr>
            <p:cNvPr id="6" name="Freeform 6"/>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323232"/>
            </a:solidFill>
          </p:spPr>
          <p:txBody>
            <a:bodyPr/>
            <a:lstStyle/>
            <a:p>
              <a:endParaRPr lang="ar-SA"/>
            </a:p>
          </p:txBody>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8" name="Group 8"/>
          <p:cNvGrpSpPr/>
          <p:nvPr/>
        </p:nvGrpSpPr>
        <p:grpSpPr>
          <a:xfrm>
            <a:off x="16295866" y="8617203"/>
            <a:ext cx="770761" cy="77076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11" name="Freeform 11"/>
          <p:cNvSpPr/>
          <p:nvPr/>
        </p:nvSpPr>
        <p:spPr>
          <a:xfrm>
            <a:off x="16522694" y="8843593"/>
            <a:ext cx="317103" cy="299230"/>
          </a:xfrm>
          <a:custGeom>
            <a:avLst/>
            <a:gdLst/>
            <a:ahLst/>
            <a:cxnLst/>
            <a:rect l="l" t="t" r="r" b="b"/>
            <a:pathLst>
              <a:path w="317103" h="299230">
                <a:moveTo>
                  <a:pt x="0" y="0"/>
                </a:moveTo>
                <a:lnTo>
                  <a:pt x="317103" y="0"/>
                </a:lnTo>
                <a:lnTo>
                  <a:pt x="317103" y="299229"/>
                </a:lnTo>
                <a:lnTo>
                  <a:pt x="0" y="2992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12" name="TextBox 12"/>
          <p:cNvSpPr txBox="1"/>
          <p:nvPr/>
        </p:nvSpPr>
        <p:spPr>
          <a:xfrm>
            <a:off x="9693908" y="6392114"/>
            <a:ext cx="8034785" cy="1661993"/>
          </a:xfrm>
          <a:prstGeom prst="rect">
            <a:avLst/>
          </a:prstGeom>
        </p:spPr>
        <p:txBody>
          <a:bodyPr lIns="0" tIns="0" rIns="0" bIns="0" rtlCol="0" anchor="t">
            <a:spAutoFit/>
          </a:bodyPr>
          <a:lstStyle/>
          <a:p>
            <a:pPr algn="r" rtl="1"/>
            <a:r>
              <a:rPr lang="ar-SA" b="0" i="0" dirty="0">
                <a:solidFill>
                  <a:srgbClr val="333333"/>
                </a:solidFill>
                <a:effectLst/>
                <a:latin typeface="Tajawal" panose="00000500000000000000" pitchFamily="2" charset="-78"/>
                <a:cs typeface="Tajawal" panose="00000500000000000000" pitchFamily="2" charset="-78"/>
              </a:rPr>
              <a:t>الهدف من الذكاء الاصطناعي هو إنشاء أنظمة ذاتية التعلم تستخلص المعاني من البيانات. بعد ذلك، يُمكن للذكاء الاصطناعي تطبيق تلك المعرفة لحل المشكلات الجديدة بطرق تشبه الإنسان. على سبيل المثال، يُمكن لتقنية الذكاء الاصطناعي الاستجابة بشكل هادف للمحادثات البشرية، وإنشاء صور ونصوص أصلية، واتخاذ القرارات بناءً على مُدخلات البيانات في الوقت الفعلي. يمكن لمؤسستك دمج إمكانات الذكاء الاصطناعي في تطبيقاتك لتحسين عمليات الأعمال لديك وتحسين تجارب العملاء وتسريع الابتكار.</a:t>
            </a:r>
            <a:endParaRPr lang="en-US" dirty="0">
              <a:solidFill>
                <a:srgbClr val="323232"/>
              </a:solidFill>
              <a:latin typeface="Tajawal" panose="00000500000000000000" pitchFamily="2" charset="-78"/>
              <a:cs typeface="Tajawal" panose="00000500000000000000" pitchFamily="2" charset="-78"/>
            </a:endParaRPr>
          </a:p>
        </p:txBody>
      </p:sp>
      <p:sp>
        <p:nvSpPr>
          <p:cNvPr id="13" name="TextBox 13"/>
          <p:cNvSpPr txBox="1"/>
          <p:nvPr/>
        </p:nvSpPr>
        <p:spPr>
          <a:xfrm>
            <a:off x="9510919" y="1722089"/>
            <a:ext cx="8034785" cy="2154436"/>
          </a:xfrm>
          <a:prstGeom prst="rect">
            <a:avLst/>
          </a:prstGeom>
        </p:spPr>
        <p:txBody>
          <a:bodyPr wrap="square" lIns="0" tIns="0" rIns="0" bIns="0" rtlCol="0" anchor="t">
            <a:spAutoFit/>
          </a:bodyPr>
          <a:lstStyle/>
          <a:p>
            <a:pPr algn="ctr">
              <a:lnSpc>
                <a:spcPts val="8400"/>
              </a:lnSpc>
            </a:pPr>
            <a:r>
              <a:rPr lang="ar-SA" sz="7000" b="1" dirty="0">
                <a:solidFill>
                  <a:srgbClr val="323232"/>
                </a:solidFill>
                <a:latin typeface="Tajawal" panose="00000500000000000000" pitchFamily="2" charset="-78"/>
                <a:cs typeface="Tajawal" panose="00000500000000000000" pitchFamily="2" charset="-78"/>
              </a:rPr>
              <a:t>مفهوم الذكاء الاصطناعي</a:t>
            </a:r>
            <a:endParaRPr lang="en-US" sz="7000" b="1" dirty="0">
              <a:solidFill>
                <a:srgbClr val="323232"/>
              </a:solidFill>
              <a:latin typeface="Tajawal" panose="00000500000000000000" pitchFamily="2" charset="-78"/>
              <a:cs typeface="Tajawal" panose="00000500000000000000" pitchFamily="2" charset="-78"/>
            </a:endParaRPr>
          </a:p>
        </p:txBody>
      </p:sp>
      <p:sp>
        <p:nvSpPr>
          <p:cNvPr id="14" name="TextBox 14"/>
          <p:cNvSpPr txBox="1"/>
          <p:nvPr/>
        </p:nvSpPr>
        <p:spPr>
          <a:xfrm>
            <a:off x="9693909" y="4589502"/>
            <a:ext cx="8034785" cy="1107996"/>
          </a:xfrm>
          <a:prstGeom prst="rect">
            <a:avLst/>
          </a:prstGeom>
        </p:spPr>
        <p:txBody>
          <a:bodyPr lIns="0" tIns="0" rIns="0" bIns="0" rtlCol="0" anchor="t">
            <a:spAutoFit/>
          </a:bodyPr>
          <a:lstStyle/>
          <a:p>
            <a:pPr algn="r" rtl="1"/>
            <a:r>
              <a:rPr lang="ar-SA" b="1" i="0" dirty="0">
                <a:solidFill>
                  <a:srgbClr val="333333"/>
                </a:solidFill>
                <a:effectLst/>
                <a:latin typeface="Tajawal" panose="00000500000000000000" pitchFamily="2" charset="-78"/>
                <a:cs typeface="Tajawal" panose="00000500000000000000" pitchFamily="2" charset="-78"/>
              </a:rPr>
              <a:t>الذكاء الاصطناعي</a:t>
            </a:r>
            <a:r>
              <a:rPr lang="en-US" b="1" i="0" dirty="0">
                <a:solidFill>
                  <a:srgbClr val="333333"/>
                </a:solidFill>
                <a:effectLst/>
                <a:latin typeface="Tajawal" panose="00000500000000000000" pitchFamily="2" charset="-78"/>
                <a:cs typeface="Tajawal" panose="00000500000000000000" pitchFamily="2" charset="-78"/>
              </a:rPr>
              <a:t> </a:t>
            </a:r>
            <a:r>
              <a:rPr lang="ar-SA" b="1" i="0" dirty="0">
                <a:solidFill>
                  <a:srgbClr val="333333"/>
                </a:solidFill>
                <a:effectLst/>
                <a:latin typeface="Tajawal" panose="00000500000000000000" pitchFamily="2" charset="-78"/>
                <a:cs typeface="Tajawal" panose="00000500000000000000" pitchFamily="2" charset="-78"/>
              </a:rPr>
              <a:t>هو مجال علوم الكمبيوتر المخصص لحل المشكلات المعرفية المرتبطة عادةً بالذكاء البشري، مثل التعلم والإبداع والتعرف على الصور. تجمع المؤسسات الحديثة كمياتٍ كبيرةً من البيانات من مصادر متنوعة مثل أجهزة الاستشعار الذكية والمحتوى الذي ينشئه الإنسان وأدوات المراقبة وسجلات النظام. </a:t>
            </a:r>
            <a:endParaRPr lang="en-US" b="1" dirty="0">
              <a:solidFill>
                <a:srgbClr val="323232"/>
              </a:solidFill>
              <a:latin typeface="Tajawal" panose="00000500000000000000" pitchFamily="2" charset="-78"/>
              <a:cs typeface="Tajawal" panose="00000500000000000000" pitchFamily="2" charset="-78"/>
            </a:endParaRPr>
          </a:p>
        </p:txBody>
      </p:sp>
      <p:grpSp>
        <p:nvGrpSpPr>
          <p:cNvPr id="17" name="Group 17"/>
          <p:cNvGrpSpPr/>
          <p:nvPr/>
        </p:nvGrpSpPr>
        <p:grpSpPr>
          <a:xfrm>
            <a:off x="5408008" y="8093531"/>
            <a:ext cx="1294433" cy="129443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730"/>
                </a:lnSpc>
              </a:pPr>
              <a:endParaRPr/>
            </a:p>
          </p:txBody>
        </p:sp>
      </p:grpSp>
      <p:sp>
        <p:nvSpPr>
          <p:cNvPr id="20" name="Freeform 20"/>
          <p:cNvSpPr/>
          <p:nvPr/>
        </p:nvSpPr>
        <p:spPr>
          <a:xfrm>
            <a:off x="5612319" y="8297841"/>
            <a:ext cx="885811" cy="885811"/>
          </a:xfrm>
          <a:custGeom>
            <a:avLst/>
            <a:gdLst/>
            <a:ahLst/>
            <a:cxnLst/>
            <a:rect l="l" t="t" r="r" b="b"/>
            <a:pathLst>
              <a:path w="885811" h="885811">
                <a:moveTo>
                  <a:pt x="0" y="0"/>
                </a:moveTo>
                <a:lnTo>
                  <a:pt x="885811" y="0"/>
                </a:lnTo>
                <a:lnTo>
                  <a:pt x="885811" y="885811"/>
                </a:lnTo>
                <a:lnTo>
                  <a:pt x="0" y="8858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SA"/>
          </a:p>
        </p:txBody>
      </p:sp>
      <p:sp>
        <p:nvSpPr>
          <p:cNvPr id="22" name="TextBox 22"/>
          <p:cNvSpPr txBox="1"/>
          <p:nvPr/>
        </p:nvSpPr>
        <p:spPr>
          <a:xfrm>
            <a:off x="990600" y="702899"/>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grpSp>
        <p:nvGrpSpPr>
          <p:cNvPr id="24" name="Group 24"/>
          <p:cNvGrpSpPr/>
          <p:nvPr/>
        </p:nvGrpSpPr>
        <p:grpSpPr>
          <a:xfrm>
            <a:off x="711704" y="796299"/>
            <a:ext cx="91161" cy="9116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28" name="عنصر نائب للتذييل 27">
            <a:extLst>
              <a:ext uri="{FF2B5EF4-FFF2-40B4-BE49-F238E27FC236}">
                <a16:creationId xmlns:a16="http://schemas.microsoft.com/office/drawing/2014/main" id="{41C7BCB0-C01E-84B2-2295-0E1861C49F37}"/>
              </a:ext>
            </a:extLst>
          </p:cNvPr>
          <p:cNvSpPr>
            <a:spLocks noGrp="1"/>
          </p:cNvSpPr>
          <p:nvPr>
            <p:ph type="ftr" sz="quarter" idx="11"/>
          </p:nvPr>
        </p:nvSpPr>
        <p:spPr>
          <a:xfrm>
            <a:off x="7440298" y="9537931"/>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30" name="رسم 29">
            <a:extLst>
              <a:ext uri="{FF2B5EF4-FFF2-40B4-BE49-F238E27FC236}">
                <a16:creationId xmlns:a16="http://schemas.microsoft.com/office/drawing/2014/main" id="{691C1119-05E0-8E4E-82A7-0E1BA2C1C7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16062" y="316461"/>
            <a:ext cx="4181475" cy="10858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2">
            <a:extLst>
              <a:ext uri="{FF2B5EF4-FFF2-40B4-BE49-F238E27FC236}">
                <a16:creationId xmlns:a16="http://schemas.microsoft.com/office/drawing/2014/main" id="{236E5746-A89D-CBFA-8BE5-E87F00744AE6}"/>
              </a:ext>
            </a:extLst>
          </p:cNvPr>
          <p:cNvSpPr/>
          <p:nvPr/>
        </p:nvSpPr>
        <p:spPr>
          <a:xfrm rot="3748131">
            <a:off x="-5015225" y="1850595"/>
            <a:ext cx="13649784" cy="11799648"/>
          </a:xfrm>
          <a:custGeom>
            <a:avLst/>
            <a:gdLst/>
            <a:ahLst/>
            <a:cxnLst/>
            <a:rect l="l" t="t" r="r" b="b"/>
            <a:pathLst>
              <a:path w="13649784" h="11799648">
                <a:moveTo>
                  <a:pt x="0" y="0"/>
                </a:moveTo>
                <a:lnTo>
                  <a:pt x="13649785" y="0"/>
                </a:lnTo>
                <a:lnTo>
                  <a:pt x="13649785" y="11799648"/>
                </a:lnTo>
                <a:lnTo>
                  <a:pt x="0" y="11799648"/>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sp>
        <p:nvSpPr>
          <p:cNvPr id="44" name="Freeform 2">
            <a:extLst>
              <a:ext uri="{FF2B5EF4-FFF2-40B4-BE49-F238E27FC236}">
                <a16:creationId xmlns:a16="http://schemas.microsoft.com/office/drawing/2014/main" id="{BC77D8D4-F69A-5E6A-0019-F64AB19545BE}"/>
              </a:ext>
            </a:extLst>
          </p:cNvPr>
          <p:cNvSpPr/>
          <p:nvPr/>
        </p:nvSpPr>
        <p:spPr>
          <a:xfrm rot="3748131">
            <a:off x="10267025" y="-4009809"/>
            <a:ext cx="13649784" cy="11799648"/>
          </a:xfrm>
          <a:custGeom>
            <a:avLst/>
            <a:gdLst/>
            <a:ahLst/>
            <a:cxnLst/>
            <a:rect l="l" t="t" r="r" b="b"/>
            <a:pathLst>
              <a:path w="13649784" h="11799648">
                <a:moveTo>
                  <a:pt x="0" y="0"/>
                </a:moveTo>
                <a:lnTo>
                  <a:pt x="13649785" y="0"/>
                </a:lnTo>
                <a:lnTo>
                  <a:pt x="13649785" y="11799648"/>
                </a:lnTo>
                <a:lnTo>
                  <a:pt x="0" y="11799648"/>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sp>
        <p:nvSpPr>
          <p:cNvPr id="2" name="Freeform 2"/>
          <p:cNvSpPr/>
          <p:nvPr/>
        </p:nvSpPr>
        <p:spPr>
          <a:xfrm rot="3748131">
            <a:off x="-5167625" y="1698195"/>
            <a:ext cx="13649784" cy="11799648"/>
          </a:xfrm>
          <a:custGeom>
            <a:avLst/>
            <a:gdLst/>
            <a:ahLst/>
            <a:cxnLst/>
            <a:rect l="l" t="t" r="r" b="b"/>
            <a:pathLst>
              <a:path w="13649784" h="11799648">
                <a:moveTo>
                  <a:pt x="0" y="0"/>
                </a:moveTo>
                <a:lnTo>
                  <a:pt x="13649785" y="0"/>
                </a:lnTo>
                <a:lnTo>
                  <a:pt x="13649785" y="11799648"/>
                </a:lnTo>
                <a:lnTo>
                  <a:pt x="0" y="11799648"/>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sp>
        <p:nvSpPr>
          <p:cNvPr id="5" name="TextBox 5"/>
          <p:cNvSpPr txBox="1"/>
          <p:nvPr/>
        </p:nvSpPr>
        <p:spPr>
          <a:xfrm>
            <a:off x="10744629" y="1792427"/>
            <a:ext cx="6551995" cy="7828589"/>
          </a:xfrm>
          <a:prstGeom prst="rect">
            <a:avLst/>
          </a:prstGeom>
        </p:spPr>
        <p:txBody>
          <a:bodyPr lIns="50800" tIns="50800" rIns="50800" bIns="50800" rtlCol="0" anchor="ctr"/>
          <a:lstStyle/>
          <a:p>
            <a:pPr algn="ctr">
              <a:lnSpc>
                <a:spcPts val="2355"/>
              </a:lnSpc>
            </a:pPr>
            <a:endParaRPr/>
          </a:p>
        </p:txBody>
      </p:sp>
      <p:sp>
        <p:nvSpPr>
          <p:cNvPr id="42" name="مستطيل: زوايا مستديرة 41">
            <a:extLst>
              <a:ext uri="{FF2B5EF4-FFF2-40B4-BE49-F238E27FC236}">
                <a16:creationId xmlns:a16="http://schemas.microsoft.com/office/drawing/2014/main" id="{CFB43189-EA89-BDDA-B7BF-614B2FBDCD47}"/>
              </a:ext>
            </a:extLst>
          </p:cNvPr>
          <p:cNvSpPr/>
          <p:nvPr/>
        </p:nvSpPr>
        <p:spPr>
          <a:xfrm>
            <a:off x="1265617" y="1430816"/>
            <a:ext cx="15364433" cy="7425368"/>
          </a:xfrm>
          <a:custGeom>
            <a:avLst/>
            <a:gdLst>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64433"/>
              <a:gd name="connsiteY0" fmla="*/ 1249493 h 7425368"/>
              <a:gd name="connsiteX1" fmla="*/ 1235205 w 15364433"/>
              <a:gd name="connsiteY1" fmla="*/ 14288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249493 h 7425368"/>
              <a:gd name="connsiteX0" fmla="*/ 0 w 15364433"/>
              <a:gd name="connsiteY0" fmla="*/ 1263780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263780 h 7439655"/>
              <a:gd name="connsiteX0" fmla="*/ 0 w 15364433"/>
              <a:gd name="connsiteY0" fmla="*/ 1335218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335218 h 7439655"/>
              <a:gd name="connsiteX0" fmla="*/ 0 w 15364433"/>
              <a:gd name="connsiteY0" fmla="*/ 1320931 h 7425368"/>
              <a:gd name="connsiteX1" fmla="*/ 749431 w 15364433"/>
              <a:gd name="connsiteY1" fmla="*/ 57150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320931 h 742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64433" h="7425368">
                <a:moveTo>
                  <a:pt x="0" y="1320931"/>
                </a:moveTo>
                <a:cubicBezTo>
                  <a:pt x="0" y="638746"/>
                  <a:pt x="67246" y="57150"/>
                  <a:pt x="749431" y="57150"/>
                </a:cubicBezTo>
                <a:lnTo>
                  <a:pt x="14792865" y="0"/>
                </a:lnTo>
                <a:cubicBezTo>
                  <a:pt x="15475050" y="0"/>
                  <a:pt x="15356557" y="638746"/>
                  <a:pt x="15356557" y="1249493"/>
                </a:cubicBezTo>
                <a:lnTo>
                  <a:pt x="15356557" y="6190163"/>
                </a:lnTo>
                <a:cubicBezTo>
                  <a:pt x="15356557" y="6872348"/>
                  <a:pt x="14803537" y="7425368"/>
                  <a:pt x="14121352" y="7425368"/>
                </a:cubicBezTo>
                <a:lnTo>
                  <a:pt x="1235205" y="7425368"/>
                </a:lnTo>
                <a:cubicBezTo>
                  <a:pt x="553020" y="7425368"/>
                  <a:pt x="0" y="6872348"/>
                  <a:pt x="0" y="6190163"/>
                </a:cubicBezTo>
                <a:lnTo>
                  <a:pt x="0" y="1320931"/>
                </a:lnTo>
                <a:close/>
              </a:path>
            </a:pathLst>
          </a:custGeom>
          <a:solidFill>
            <a:srgbClr val="323232"/>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p>
        </p:txBody>
      </p:sp>
      <p:grpSp>
        <p:nvGrpSpPr>
          <p:cNvPr id="6" name="Group 6"/>
          <p:cNvGrpSpPr/>
          <p:nvPr/>
        </p:nvGrpSpPr>
        <p:grpSpPr>
          <a:xfrm>
            <a:off x="11319877" y="2676209"/>
            <a:ext cx="588433" cy="588433"/>
            <a:chOff x="0" y="0"/>
            <a:chExt cx="812800" cy="812800"/>
          </a:xfrm>
        </p:grpSpPr>
        <p:sp>
          <p:nvSpPr>
            <p:cNvPr id="7" name="Freeform 7"/>
            <p:cNvSpPr/>
            <p:nvPr/>
          </p:nvSpPr>
          <p:spPr>
            <a:xfrm>
              <a:off x="0" y="0"/>
              <a:ext cx="812800" cy="812800"/>
            </a:xfrm>
            <a:custGeom>
              <a:avLst/>
              <a:gdLst/>
              <a:ahLst/>
              <a:cxnLst/>
              <a:rect l="l" t="t" r="r" b="b"/>
              <a:pathLst>
                <a:path w="812800" h="812800">
                  <a:moveTo>
                    <a:pt x="131568" y="0"/>
                  </a:moveTo>
                  <a:lnTo>
                    <a:pt x="681232" y="0"/>
                  </a:lnTo>
                  <a:cubicBezTo>
                    <a:pt x="716126" y="0"/>
                    <a:pt x="749591" y="13862"/>
                    <a:pt x="774265" y="38535"/>
                  </a:cubicBezTo>
                  <a:cubicBezTo>
                    <a:pt x="798938" y="63209"/>
                    <a:pt x="812800" y="96674"/>
                    <a:pt x="812800" y="131568"/>
                  </a:cubicBezTo>
                  <a:lnTo>
                    <a:pt x="812800" y="681232"/>
                  </a:lnTo>
                  <a:cubicBezTo>
                    <a:pt x="812800" y="716126"/>
                    <a:pt x="798938" y="749591"/>
                    <a:pt x="774265" y="774265"/>
                  </a:cubicBezTo>
                  <a:cubicBezTo>
                    <a:pt x="749591" y="798938"/>
                    <a:pt x="716126" y="812800"/>
                    <a:pt x="681232" y="812800"/>
                  </a:cubicBezTo>
                  <a:lnTo>
                    <a:pt x="131568" y="812800"/>
                  </a:lnTo>
                  <a:cubicBezTo>
                    <a:pt x="96674" y="812800"/>
                    <a:pt x="63209" y="798938"/>
                    <a:pt x="38535" y="774265"/>
                  </a:cubicBezTo>
                  <a:cubicBezTo>
                    <a:pt x="13862" y="749591"/>
                    <a:pt x="0" y="716126"/>
                    <a:pt x="0" y="681232"/>
                  </a:cubicBezTo>
                  <a:lnTo>
                    <a:pt x="0" y="131568"/>
                  </a:lnTo>
                  <a:cubicBezTo>
                    <a:pt x="0" y="96674"/>
                    <a:pt x="13862" y="63209"/>
                    <a:pt x="38535" y="38535"/>
                  </a:cubicBezTo>
                  <a:cubicBezTo>
                    <a:pt x="63209" y="13862"/>
                    <a:pt x="96674" y="0"/>
                    <a:pt x="131568" y="0"/>
                  </a:cubicBezTo>
                  <a:close/>
                </a:path>
              </a:pathLst>
            </a:custGeom>
            <a:solidFill>
              <a:srgbClr val="FFFFFF">
                <a:alpha val="13725"/>
              </a:srgbClr>
            </a:solidFill>
          </p:spPr>
          <p:txBody>
            <a:bodyPr/>
            <a:lstStyle/>
            <a:p>
              <a:endParaRPr lang="ar-SA"/>
            </a:p>
          </p:txBody>
        </p:sp>
        <p:sp>
          <p:nvSpPr>
            <p:cNvPr id="8" name="TextBox 8"/>
            <p:cNvSpPr txBox="1"/>
            <p:nvPr/>
          </p:nvSpPr>
          <p:spPr>
            <a:xfrm>
              <a:off x="0" y="-28575"/>
              <a:ext cx="812800" cy="841375"/>
            </a:xfrm>
            <a:prstGeom prst="rect">
              <a:avLst/>
            </a:prstGeom>
          </p:spPr>
          <p:txBody>
            <a:bodyPr lIns="48876" tIns="48876" rIns="48876" bIns="48876" rtlCol="0" anchor="ctr"/>
            <a:lstStyle/>
            <a:p>
              <a:pPr algn="ctr">
                <a:lnSpc>
                  <a:spcPts val="1616"/>
                </a:lnSpc>
              </a:pPr>
              <a:endParaRPr/>
            </a:p>
          </p:txBody>
        </p:sp>
      </p:grpSp>
      <p:grpSp>
        <p:nvGrpSpPr>
          <p:cNvPr id="9" name="Group 9"/>
          <p:cNvGrpSpPr/>
          <p:nvPr/>
        </p:nvGrpSpPr>
        <p:grpSpPr>
          <a:xfrm>
            <a:off x="1566426" y="1637024"/>
            <a:ext cx="14703254" cy="2935196"/>
            <a:chOff x="0" y="0"/>
            <a:chExt cx="1186372" cy="607982"/>
          </a:xfrm>
        </p:grpSpPr>
        <p:sp>
          <p:nvSpPr>
            <p:cNvPr id="10" name="Freeform 10"/>
            <p:cNvSpPr/>
            <p:nvPr/>
          </p:nvSpPr>
          <p:spPr>
            <a:xfrm>
              <a:off x="0" y="0"/>
              <a:ext cx="1186372" cy="607982"/>
            </a:xfrm>
            <a:prstGeom prst="roundRect">
              <a:avLst/>
            </a:prstGeom>
            <a:blipFill>
              <a:blip r:embed="rId5">
                <a:extLst>
                  <a:ext uri="{28A0092B-C50C-407E-A947-70E740481C1C}">
                    <a14:useLocalDpi xmlns:a14="http://schemas.microsoft.com/office/drawing/2010/main" val="0"/>
                  </a:ext>
                </a:extLst>
              </a:blip>
              <a:stretch>
                <a:fillRect l="824" t="-79731" r="-824" b="-93885"/>
              </a:stretch>
            </a:blipFill>
          </p:spPr>
          <p:txBody>
            <a:bodyPr/>
            <a:lstStyle/>
            <a:p>
              <a:endParaRPr lang="ar-SA"/>
            </a:p>
          </p:txBody>
        </p:sp>
      </p:grpSp>
      <p:grpSp>
        <p:nvGrpSpPr>
          <p:cNvPr id="11" name="Group 11"/>
          <p:cNvGrpSpPr/>
          <p:nvPr/>
        </p:nvGrpSpPr>
        <p:grpSpPr>
          <a:xfrm rot="527874">
            <a:off x="2194835" y="6503242"/>
            <a:ext cx="833395" cy="833395"/>
            <a:chOff x="0" y="0"/>
            <a:chExt cx="812800" cy="812800"/>
          </a:xfrm>
        </p:grpSpPr>
        <p:sp>
          <p:nvSpPr>
            <p:cNvPr id="12" name="Freeform 12"/>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323232"/>
            </a:solidFill>
          </p:spPr>
          <p:txBody>
            <a:bodyPr/>
            <a:lstStyle/>
            <a:p>
              <a:endParaRPr lang="ar-SA"/>
            </a:p>
          </p:txBody>
        </p:sp>
        <p:sp>
          <p:nvSpPr>
            <p:cNvPr id="13" name="TextBox 13"/>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29" name="Group 29"/>
          <p:cNvGrpSpPr/>
          <p:nvPr/>
        </p:nvGrpSpPr>
        <p:grpSpPr>
          <a:xfrm>
            <a:off x="15918839" y="796299"/>
            <a:ext cx="1294433" cy="129443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730"/>
                </a:lnSpc>
              </a:pPr>
              <a:endParaRPr/>
            </a:p>
          </p:txBody>
        </p:sp>
      </p:grpSp>
      <p:sp>
        <p:nvSpPr>
          <p:cNvPr id="32" name="Freeform 32"/>
          <p:cNvSpPr/>
          <p:nvPr/>
        </p:nvSpPr>
        <p:spPr>
          <a:xfrm>
            <a:off x="16123149" y="1004204"/>
            <a:ext cx="885811" cy="885811"/>
          </a:xfrm>
          <a:custGeom>
            <a:avLst/>
            <a:gdLst/>
            <a:ahLst/>
            <a:cxnLst/>
            <a:rect l="l" t="t" r="r" b="b"/>
            <a:pathLst>
              <a:path w="885811" h="885811">
                <a:moveTo>
                  <a:pt x="0" y="0"/>
                </a:moveTo>
                <a:lnTo>
                  <a:pt x="885812" y="0"/>
                </a:lnTo>
                <a:lnTo>
                  <a:pt x="885812" y="885811"/>
                </a:lnTo>
                <a:lnTo>
                  <a:pt x="0" y="8858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34" name="TextBox 34"/>
          <p:cNvSpPr txBox="1"/>
          <p:nvPr/>
        </p:nvSpPr>
        <p:spPr>
          <a:xfrm>
            <a:off x="1074728" y="685986"/>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grpSp>
        <p:nvGrpSpPr>
          <p:cNvPr id="36" name="Group 36"/>
          <p:cNvGrpSpPr/>
          <p:nvPr/>
        </p:nvGrpSpPr>
        <p:grpSpPr>
          <a:xfrm>
            <a:off x="711704" y="796299"/>
            <a:ext cx="91161" cy="9116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45" name="TextBox 12">
            <a:extLst>
              <a:ext uri="{FF2B5EF4-FFF2-40B4-BE49-F238E27FC236}">
                <a16:creationId xmlns:a16="http://schemas.microsoft.com/office/drawing/2014/main" id="{2CAA558B-443E-FEE5-7936-DFE6B70719ED}"/>
              </a:ext>
            </a:extLst>
          </p:cNvPr>
          <p:cNvSpPr txBox="1"/>
          <p:nvPr/>
        </p:nvSpPr>
        <p:spPr>
          <a:xfrm>
            <a:off x="5257800" y="5906438"/>
            <a:ext cx="8034785" cy="276999"/>
          </a:xfrm>
          <a:prstGeom prst="rect">
            <a:avLst/>
          </a:prstGeom>
        </p:spPr>
        <p:txBody>
          <a:bodyPr lIns="0" tIns="0" rIns="0" bIns="0" numCol="2" rtlCol="0" anchor="t">
            <a:spAutoFit/>
          </a:bodyPr>
          <a:lstStyle/>
          <a:p>
            <a:pPr algn="r"/>
            <a:endParaRPr lang="ar-SA" b="0" i="0" dirty="0">
              <a:solidFill>
                <a:srgbClr val="333333"/>
              </a:solidFill>
              <a:effectLst/>
              <a:highlight>
                <a:srgbClr val="FBFBFB"/>
              </a:highlight>
              <a:latin typeface="AmazonEmberArabic"/>
            </a:endParaRPr>
          </a:p>
        </p:txBody>
      </p:sp>
      <p:sp>
        <p:nvSpPr>
          <p:cNvPr id="46" name="مربع نص 45">
            <a:extLst>
              <a:ext uri="{FF2B5EF4-FFF2-40B4-BE49-F238E27FC236}">
                <a16:creationId xmlns:a16="http://schemas.microsoft.com/office/drawing/2014/main" id="{AA92C47D-96AA-B433-E517-BBC1DF3C8459}"/>
              </a:ext>
            </a:extLst>
          </p:cNvPr>
          <p:cNvSpPr txBox="1"/>
          <p:nvPr/>
        </p:nvSpPr>
        <p:spPr>
          <a:xfrm>
            <a:off x="1700376" y="4874365"/>
            <a:ext cx="14473766" cy="3477875"/>
          </a:xfrm>
          <a:prstGeom prst="rect">
            <a:avLst/>
          </a:prstGeom>
          <a:noFill/>
        </p:spPr>
        <p:txBody>
          <a:bodyPr wrap="square" rtlCol="1">
            <a:spAutoFit/>
          </a:bodyPr>
          <a:lstStyle/>
          <a:p>
            <a:pPr algn="r" rtl="1"/>
            <a:r>
              <a:rPr lang="ar-SA" sz="2000" dirty="0">
                <a:solidFill>
                  <a:schemeClr val="bg1"/>
                </a:solidFill>
                <a:latin typeface="Tajawal" panose="00000500000000000000" pitchFamily="2" charset="-78"/>
                <a:cs typeface="Tajawal" panose="00000500000000000000" pitchFamily="2" charset="-78"/>
              </a:rPr>
              <a:t>في ورقته البحثية عام 1950 التي بعنوان "آلات الحوسبة والذكاء"، قام آلان تورنج بدراسة مدى إمكانية قيام الآلات بالتفكير. في هذا الورقة البحثية، صاغ تورنج لأول مرة المصطلح الذكاء الاصطناعي وعرضه كمفهوم نظري وفلسفي. بين عامي 1957 و1974، سمحت التطورات في الحوسبة لأجهزة الكمبيوتر بتخزين المزيد من البيانات ومعالجتها بشكل أسرع. خلال هذه الفترة، طوّر العلماء خوارزميات تعلّم الآلة ، أدى التقدم في هذا المجال إلى قيام وكالات مثل وكالة مشروعات البحوث المتطورة الدفاعية بإنشاء صندوق لأبحاث الذكاء الاصطناعي. في البداية، كان الهدف الرئيسي من هذه الورقة البحثية هو استكشاف ما إذا كانت أجهزة الكمبيوتر يمكنها نسخ اللغة المنطوقة وترجمتها. خلال الثمانينيات من القرن العشرين، تيسّرت عملية التطوير بفضل التمويل المعزز الذي أتيح وبفضل التوسع في مجموعة الأدوات الخوارزمية التي استخدمها العلماء في الذكاء الاصطناعي. نشر ديفيد روميلهارت وجون هوبفيلد أبحاثًا حول تقنيات التعليم العميق، والتي أظهرت أن أجهزة الكمبيوتر يمكن أن تتعلم من التجربة. في الفترة من عام 1990 إلى أوائل عام 2000، حقق العلماء العديد من أهداف الذكاء الاصطناعي الأساسية، مثل تحقيق الفوز على بطل العالم في الشطرنج. مع وجود المزيد من بيانات الحوسبة وتزايد قدرة المعالجة في العصر الحديث مقارنةً بالعقود السابقة، أصبحت أبحاث الذكاء الاصطناعي الآن أكثر شيوعًا وأكثر سهولةً. إنه يتطور بسرعة إلى الذكاء الاصطناعي العام حتى تتمكن البرامج من أداء المهام المعقدة. يُمكن للبرامج إنشاء واتخاذ القرارات والتعلّم بمفردها، وهي مهام كانت تقتصر في السابق على العنصر البشري.</a:t>
            </a:r>
          </a:p>
        </p:txBody>
      </p:sp>
      <p:sp>
        <p:nvSpPr>
          <p:cNvPr id="47" name="TextBox 13">
            <a:extLst>
              <a:ext uri="{FF2B5EF4-FFF2-40B4-BE49-F238E27FC236}">
                <a16:creationId xmlns:a16="http://schemas.microsoft.com/office/drawing/2014/main" id="{2041D014-96BD-17FB-4AD7-1CFCFB1159C4}"/>
              </a:ext>
            </a:extLst>
          </p:cNvPr>
          <p:cNvSpPr txBox="1"/>
          <p:nvPr/>
        </p:nvSpPr>
        <p:spPr>
          <a:xfrm>
            <a:off x="2252183" y="84151"/>
            <a:ext cx="13583304" cy="961802"/>
          </a:xfrm>
          <a:prstGeom prst="rect">
            <a:avLst/>
          </a:prstGeom>
        </p:spPr>
        <p:txBody>
          <a:bodyPr wrap="square" lIns="0" tIns="0" rIns="0" bIns="0" rtlCol="0" anchor="t">
            <a:spAutoFit/>
          </a:bodyPr>
          <a:lstStyle/>
          <a:p>
            <a:pPr algn="ctr">
              <a:lnSpc>
                <a:spcPts val="8400"/>
              </a:lnSpc>
            </a:pPr>
            <a:r>
              <a:rPr lang="ar-SA" sz="4000" b="1" dirty="0">
                <a:solidFill>
                  <a:srgbClr val="323232"/>
                </a:solidFill>
                <a:latin typeface="Tajawal" panose="00000500000000000000" pitchFamily="2" charset="-78"/>
                <a:cs typeface="Tajawal" panose="00000500000000000000" pitchFamily="2" charset="-78"/>
              </a:rPr>
              <a:t>مراحل اكتشاف الذكاء الاصطناعي</a:t>
            </a:r>
            <a:endParaRPr lang="en-US" sz="4000" b="1" dirty="0">
              <a:solidFill>
                <a:srgbClr val="323232"/>
              </a:solidFill>
              <a:latin typeface="Tajawal" panose="00000500000000000000" pitchFamily="2" charset="-78"/>
              <a:cs typeface="Tajawal" panose="00000500000000000000" pitchFamily="2" charset="-78"/>
            </a:endParaRPr>
          </a:p>
        </p:txBody>
      </p:sp>
      <p:sp>
        <p:nvSpPr>
          <p:cNvPr id="49" name="عنصر نائب للتذييل 48">
            <a:extLst>
              <a:ext uri="{FF2B5EF4-FFF2-40B4-BE49-F238E27FC236}">
                <a16:creationId xmlns:a16="http://schemas.microsoft.com/office/drawing/2014/main" id="{55298780-1823-D668-D88E-4D40825ECF07}"/>
              </a:ext>
            </a:extLst>
          </p:cNvPr>
          <p:cNvSpPr>
            <a:spLocks noGrp="1"/>
          </p:cNvSpPr>
          <p:nvPr>
            <p:ph type="ftr" sz="quarter" idx="11"/>
          </p:nvPr>
        </p:nvSpPr>
        <p:spPr>
          <a:xfrm>
            <a:off x="7489459" y="9438453"/>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97581">
            <a:off x="-1018250" y="-3290201"/>
            <a:ext cx="9122378" cy="11198448"/>
          </a:xfrm>
          <a:custGeom>
            <a:avLst/>
            <a:gdLst/>
            <a:ahLst/>
            <a:cxnLst/>
            <a:rect l="l" t="t" r="r" b="b"/>
            <a:pathLst>
              <a:path w="9122378" h="11198448">
                <a:moveTo>
                  <a:pt x="0" y="0"/>
                </a:moveTo>
                <a:lnTo>
                  <a:pt x="9122378" y="0"/>
                </a:lnTo>
                <a:lnTo>
                  <a:pt x="9122378" y="11198448"/>
                </a:lnTo>
                <a:lnTo>
                  <a:pt x="0" y="11198448"/>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sp>
        <p:nvSpPr>
          <p:cNvPr id="31" name="Freeform 2">
            <a:extLst>
              <a:ext uri="{FF2B5EF4-FFF2-40B4-BE49-F238E27FC236}">
                <a16:creationId xmlns:a16="http://schemas.microsoft.com/office/drawing/2014/main" id="{EADA784E-3638-B05C-CCC2-C383529D9D44}"/>
              </a:ext>
            </a:extLst>
          </p:cNvPr>
          <p:cNvSpPr/>
          <p:nvPr/>
        </p:nvSpPr>
        <p:spPr>
          <a:xfrm rot="12202419">
            <a:off x="-865850" y="-3137801"/>
            <a:ext cx="9122378" cy="11198448"/>
          </a:xfrm>
          <a:custGeom>
            <a:avLst/>
            <a:gdLst/>
            <a:ahLst/>
            <a:cxnLst/>
            <a:rect l="l" t="t" r="r" b="b"/>
            <a:pathLst>
              <a:path w="9122378" h="11198448">
                <a:moveTo>
                  <a:pt x="0" y="0"/>
                </a:moveTo>
                <a:lnTo>
                  <a:pt x="9122378" y="0"/>
                </a:lnTo>
                <a:lnTo>
                  <a:pt x="9122378" y="11198448"/>
                </a:lnTo>
                <a:lnTo>
                  <a:pt x="0" y="11198448"/>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grpSp>
        <p:nvGrpSpPr>
          <p:cNvPr id="3" name="Group 3"/>
          <p:cNvGrpSpPr/>
          <p:nvPr/>
        </p:nvGrpSpPr>
        <p:grpSpPr>
          <a:xfrm>
            <a:off x="711704" y="1630911"/>
            <a:ext cx="6046239" cy="7520767"/>
            <a:chOff x="0" y="0"/>
            <a:chExt cx="789829" cy="982449"/>
          </a:xfrm>
        </p:grpSpPr>
        <p:sp>
          <p:nvSpPr>
            <p:cNvPr id="4" name="Freeform 4"/>
            <p:cNvSpPr/>
            <p:nvPr/>
          </p:nvSpPr>
          <p:spPr>
            <a:xfrm>
              <a:off x="0" y="0"/>
              <a:ext cx="789829" cy="982449"/>
            </a:xfrm>
            <a:custGeom>
              <a:avLst/>
              <a:gdLst/>
              <a:ahLst/>
              <a:cxnLst/>
              <a:rect l="l" t="t" r="r" b="b"/>
              <a:pathLst>
                <a:path w="789829" h="982449">
                  <a:moveTo>
                    <a:pt x="53779" y="0"/>
                  </a:moveTo>
                  <a:lnTo>
                    <a:pt x="736050" y="0"/>
                  </a:lnTo>
                  <a:cubicBezTo>
                    <a:pt x="765752" y="0"/>
                    <a:pt x="789829" y="24078"/>
                    <a:pt x="789829" y="53779"/>
                  </a:cubicBezTo>
                  <a:lnTo>
                    <a:pt x="789829" y="928670"/>
                  </a:lnTo>
                  <a:cubicBezTo>
                    <a:pt x="789829" y="958371"/>
                    <a:pt x="765752" y="982449"/>
                    <a:pt x="736050" y="982449"/>
                  </a:cubicBezTo>
                  <a:lnTo>
                    <a:pt x="53779" y="982449"/>
                  </a:lnTo>
                  <a:cubicBezTo>
                    <a:pt x="24078" y="982449"/>
                    <a:pt x="0" y="958371"/>
                    <a:pt x="0" y="928670"/>
                  </a:cubicBezTo>
                  <a:lnTo>
                    <a:pt x="0" y="53779"/>
                  </a:lnTo>
                  <a:cubicBezTo>
                    <a:pt x="0" y="24078"/>
                    <a:pt x="24078" y="0"/>
                    <a:pt x="53779" y="0"/>
                  </a:cubicBezTo>
                  <a:close/>
                </a:path>
              </a:pathLst>
            </a:custGeom>
            <a:blipFill>
              <a:blip r:embed="rId5">
                <a:extLst>
                  <a:ext uri="{28A0092B-C50C-407E-A947-70E740481C1C}">
                    <a14:useLocalDpi xmlns:a14="http://schemas.microsoft.com/office/drawing/2010/main" val="0"/>
                  </a:ext>
                </a:extLst>
              </a:blip>
              <a:stretch>
                <a:fillRect/>
              </a:stretch>
            </a:blipFill>
          </p:spPr>
          <p:txBody>
            <a:bodyPr/>
            <a:lstStyle/>
            <a:p>
              <a:endParaRPr lang="ar-SA"/>
            </a:p>
          </p:txBody>
        </p:sp>
      </p:grpSp>
      <p:sp>
        <p:nvSpPr>
          <p:cNvPr id="32" name="TextBox 34">
            <a:extLst>
              <a:ext uri="{FF2B5EF4-FFF2-40B4-BE49-F238E27FC236}">
                <a16:creationId xmlns:a16="http://schemas.microsoft.com/office/drawing/2014/main" id="{F8EEA7F3-BF80-4A7A-CACF-7C2B06B33A1E}"/>
              </a:ext>
            </a:extLst>
          </p:cNvPr>
          <p:cNvSpPr txBox="1"/>
          <p:nvPr/>
        </p:nvSpPr>
        <p:spPr>
          <a:xfrm>
            <a:off x="1074728" y="685986"/>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grpSp>
        <p:nvGrpSpPr>
          <p:cNvPr id="33" name="Group 36">
            <a:extLst>
              <a:ext uri="{FF2B5EF4-FFF2-40B4-BE49-F238E27FC236}">
                <a16:creationId xmlns:a16="http://schemas.microsoft.com/office/drawing/2014/main" id="{F1082AA1-0D06-1B24-2D99-F8D4774EF4C7}"/>
              </a:ext>
            </a:extLst>
          </p:cNvPr>
          <p:cNvGrpSpPr/>
          <p:nvPr/>
        </p:nvGrpSpPr>
        <p:grpSpPr>
          <a:xfrm>
            <a:off x="711704" y="796299"/>
            <a:ext cx="91161" cy="91161"/>
            <a:chOff x="0" y="0"/>
            <a:chExt cx="812800" cy="812800"/>
          </a:xfrm>
        </p:grpSpPr>
        <p:sp>
          <p:nvSpPr>
            <p:cNvPr id="34" name="Freeform 37">
              <a:extLst>
                <a:ext uri="{FF2B5EF4-FFF2-40B4-BE49-F238E27FC236}">
                  <a16:creationId xmlns:a16="http://schemas.microsoft.com/office/drawing/2014/main" id="{BB87CD01-1162-98A9-5D89-D3CC8448D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35" name="TextBox 38">
              <a:extLst>
                <a:ext uri="{FF2B5EF4-FFF2-40B4-BE49-F238E27FC236}">
                  <a16:creationId xmlns:a16="http://schemas.microsoft.com/office/drawing/2014/main" id="{1A2CD9F3-178E-00FC-265E-79FC411CA778}"/>
                </a:ext>
              </a:extLst>
            </p:cNvPr>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37" name="TextBox 13">
            <a:extLst>
              <a:ext uri="{FF2B5EF4-FFF2-40B4-BE49-F238E27FC236}">
                <a16:creationId xmlns:a16="http://schemas.microsoft.com/office/drawing/2014/main" id="{62510AAA-67D0-E7DD-AB45-B8B071278EA8}"/>
              </a:ext>
            </a:extLst>
          </p:cNvPr>
          <p:cNvSpPr txBox="1"/>
          <p:nvPr/>
        </p:nvSpPr>
        <p:spPr>
          <a:xfrm>
            <a:off x="2209800" y="112008"/>
            <a:ext cx="13583304" cy="961802"/>
          </a:xfrm>
          <a:prstGeom prst="rect">
            <a:avLst/>
          </a:prstGeom>
        </p:spPr>
        <p:txBody>
          <a:bodyPr wrap="square" lIns="0" tIns="0" rIns="0" bIns="0" rtlCol="0" anchor="t">
            <a:spAutoFit/>
          </a:bodyPr>
          <a:lstStyle/>
          <a:p>
            <a:pPr algn="ctr">
              <a:lnSpc>
                <a:spcPts val="8400"/>
              </a:lnSpc>
            </a:pPr>
            <a:r>
              <a:rPr lang="ar-SA" sz="4000" b="1" dirty="0">
                <a:solidFill>
                  <a:srgbClr val="323232"/>
                </a:solidFill>
                <a:latin typeface="Tajawal" panose="00000500000000000000" pitchFamily="2" charset="-78"/>
                <a:cs typeface="Tajawal" panose="00000500000000000000" pitchFamily="2" charset="-78"/>
              </a:rPr>
              <a:t>استخدامات الذكاء الاصطناعي</a:t>
            </a:r>
            <a:endParaRPr lang="en-US" sz="4000" b="1" dirty="0">
              <a:solidFill>
                <a:srgbClr val="323232"/>
              </a:solidFill>
              <a:latin typeface="Tajawal" panose="00000500000000000000" pitchFamily="2" charset="-78"/>
              <a:cs typeface="Tajawal" panose="00000500000000000000" pitchFamily="2" charset="-78"/>
            </a:endParaRPr>
          </a:p>
        </p:txBody>
      </p:sp>
      <p:sp>
        <p:nvSpPr>
          <p:cNvPr id="39" name="مربع نص 38">
            <a:extLst>
              <a:ext uri="{FF2B5EF4-FFF2-40B4-BE49-F238E27FC236}">
                <a16:creationId xmlns:a16="http://schemas.microsoft.com/office/drawing/2014/main" id="{93BDCDD3-E078-4FD1-8CAD-427526430F44}"/>
              </a:ext>
            </a:extLst>
          </p:cNvPr>
          <p:cNvSpPr txBox="1"/>
          <p:nvPr/>
        </p:nvSpPr>
        <p:spPr>
          <a:xfrm>
            <a:off x="6934200" y="1908561"/>
            <a:ext cx="10972800" cy="7536679"/>
          </a:xfrm>
          <a:prstGeom prst="rect">
            <a:avLst/>
          </a:prstGeom>
          <a:noFill/>
        </p:spPr>
        <p:txBody>
          <a:bodyPr wrap="square" rtlCol="1">
            <a:spAutoFit/>
          </a:bodyPr>
          <a:lstStyle/>
          <a:p>
            <a:pPr algn="ctr" rtl="1">
              <a:lnSpc>
                <a:spcPct val="150000"/>
              </a:lnSpc>
            </a:pPr>
            <a:r>
              <a:rPr lang="ar-SA" b="1" dirty="0">
                <a:latin typeface="Tajawal" panose="00000500000000000000" pitchFamily="2" charset="-78"/>
                <a:cs typeface="Tajawal" panose="00000500000000000000" pitchFamily="2" charset="-78"/>
              </a:rPr>
              <a:t>معالجة المستندات بذكاء</a:t>
            </a:r>
          </a:p>
          <a:p>
            <a:pPr algn="ctr" rtl="1">
              <a:lnSpc>
                <a:spcPct val="150000"/>
              </a:lnSpc>
            </a:pPr>
            <a:r>
              <a:rPr lang="ar-SA" b="1" dirty="0">
                <a:latin typeface="Tajawal" panose="00000500000000000000" pitchFamily="2" charset="-78"/>
                <a:cs typeface="Tajawal" panose="00000500000000000000" pitchFamily="2" charset="-78"/>
              </a:rPr>
              <a:t> تقوم المعالجة الذكية للمستند</a:t>
            </a:r>
            <a:r>
              <a:rPr lang="en-US" b="1" dirty="0">
                <a:latin typeface="Tajawal" panose="00000500000000000000" pitchFamily="2" charset="-78"/>
                <a:cs typeface="Tajawal" panose="00000500000000000000" pitchFamily="2" charset="-78"/>
              </a:rPr>
              <a:t> </a:t>
            </a:r>
            <a:r>
              <a:rPr lang="ar-SA" b="1" dirty="0">
                <a:latin typeface="Tajawal" panose="00000500000000000000" pitchFamily="2" charset="-78"/>
                <a:cs typeface="Tajawal" panose="00000500000000000000" pitchFamily="2" charset="-78"/>
              </a:rPr>
              <a:t>بترجمة تنسيقات المستندات غير المهيكلة إلى بيانات قابلة للاستخدام. على سبيل المثال، تحوّل مستندات الأعمال مثل رسائل البريد الإلكتروني والصور وملفات </a:t>
            </a:r>
            <a:r>
              <a:rPr lang="en-US" b="1" dirty="0">
                <a:latin typeface="Tajawal" panose="00000500000000000000" pitchFamily="2" charset="-78"/>
                <a:cs typeface="Tajawal" panose="00000500000000000000" pitchFamily="2" charset="-78"/>
              </a:rPr>
              <a:t>  PDF </a:t>
            </a:r>
            <a:r>
              <a:rPr lang="ar-SA" b="1" dirty="0">
                <a:latin typeface="Tajawal" panose="00000500000000000000" pitchFamily="2" charset="-78"/>
                <a:cs typeface="Tajawal" panose="00000500000000000000" pitchFamily="2" charset="-78"/>
              </a:rPr>
              <a:t>إلى معلومات مهيكلة. تستخدم المعالجة الذكية للمستند تقنيات الذكاء الاصطناعي مثل معالجة اللغة الطبيعية</a:t>
            </a:r>
            <a:r>
              <a:rPr lang="en-US" b="1" dirty="0">
                <a:latin typeface="Tajawal" panose="00000500000000000000" pitchFamily="2" charset="-78"/>
                <a:cs typeface="Tajawal" panose="00000500000000000000" pitchFamily="2" charset="-78"/>
              </a:rPr>
              <a:t> </a:t>
            </a:r>
            <a:r>
              <a:rPr lang="ar-SA" b="1" dirty="0">
                <a:latin typeface="Tajawal" panose="00000500000000000000" pitchFamily="2" charset="-78"/>
                <a:cs typeface="Tajawal" panose="00000500000000000000" pitchFamily="2" charset="-78"/>
              </a:rPr>
              <a:t>و التعليم العميق ورؤية الكمبيوتر لاستخراج البيانات وتصنيفها والتحقق من صحتها. على سبيل المثال، تقوم هيئة تسجيل الأراضي </a:t>
            </a:r>
            <a:r>
              <a:rPr lang="en-US" b="1" dirty="0">
                <a:latin typeface="Tajawal" panose="00000500000000000000" pitchFamily="2" charset="-78"/>
                <a:cs typeface="Tajawal" panose="00000500000000000000" pitchFamily="2" charset="-78"/>
              </a:rPr>
              <a:t>HM Land Registry </a:t>
            </a:r>
            <a:r>
              <a:rPr lang="ar-SA" b="1" dirty="0">
                <a:latin typeface="Tajawal" panose="00000500000000000000" pitchFamily="2" charset="-78"/>
                <a:cs typeface="Tajawal" panose="00000500000000000000" pitchFamily="2" charset="-78"/>
              </a:rPr>
              <a:t>بمعالجة سندات الملكية لأكثر من 87 بالمائة في إنجلترا وويلز. يقوم دارسو الحالة في هيئة تسجيل الأراضي </a:t>
            </a:r>
            <a:r>
              <a:rPr lang="en-US" b="1" dirty="0">
                <a:latin typeface="Tajawal" panose="00000500000000000000" pitchFamily="2" charset="-78"/>
                <a:cs typeface="Tajawal" panose="00000500000000000000" pitchFamily="2" charset="-78"/>
              </a:rPr>
              <a:t>HMLR </a:t>
            </a:r>
            <a:r>
              <a:rPr lang="ar-SA" b="1" dirty="0">
                <a:latin typeface="Tajawal" panose="00000500000000000000" pitchFamily="2" charset="-78"/>
                <a:cs typeface="Tajawal" panose="00000500000000000000" pitchFamily="2" charset="-78"/>
              </a:rPr>
              <a:t>بمقارنة ومراجعة المستندات القانونية المعقدة المتعلقة بمعاملات الملكية. قامت المؤسسة بنشر تطبيق ذكاء اصطناعي لأتمتة عملية مقارنة المستندات، ما أدى إلى خفض وقت المراجعة بنسبة 50 بالمائة وزيادة الموافقة على عمليات نقل الملكية. لمزيد من المعلومات، اقرأ حول كيفية استخدام </a:t>
            </a:r>
            <a:r>
              <a:rPr lang="en-US" b="1" dirty="0">
                <a:latin typeface="Tajawal" panose="00000500000000000000" pitchFamily="2" charset="-78"/>
                <a:cs typeface="Tajawal" panose="00000500000000000000" pitchFamily="2" charset="-78"/>
              </a:rPr>
              <a:t>  Amazon </a:t>
            </a:r>
            <a:r>
              <a:rPr lang="en-US" b="1" dirty="0" err="1">
                <a:latin typeface="Tajawal" panose="00000500000000000000" pitchFamily="2" charset="-78"/>
                <a:cs typeface="Tajawal" panose="00000500000000000000" pitchFamily="2" charset="-78"/>
              </a:rPr>
              <a:t>Textract</a:t>
            </a:r>
            <a:r>
              <a:rPr lang="en-US" b="1" dirty="0">
                <a:latin typeface="Tajawal" panose="00000500000000000000" pitchFamily="2" charset="-78"/>
                <a:cs typeface="Tajawal" panose="00000500000000000000" pitchFamily="2" charset="-78"/>
              </a:rPr>
              <a:t> </a:t>
            </a:r>
            <a:r>
              <a:rPr lang="ar-SA" b="1" dirty="0">
                <a:latin typeface="Tajawal" panose="00000500000000000000" pitchFamily="2" charset="-78"/>
                <a:cs typeface="Tajawal" panose="00000500000000000000" pitchFamily="2" charset="-78"/>
              </a:rPr>
              <a:t>من قِبل </a:t>
            </a:r>
            <a:r>
              <a:rPr lang="en-US" b="1" dirty="0">
                <a:latin typeface="Tajawal" panose="00000500000000000000" pitchFamily="2" charset="-78"/>
                <a:cs typeface="Tajawal" panose="00000500000000000000" pitchFamily="2" charset="-78"/>
              </a:rPr>
              <a:t>HMLR. </a:t>
            </a:r>
            <a:r>
              <a:rPr lang="ar-SA" b="1" dirty="0">
                <a:latin typeface="Tajawal" panose="00000500000000000000" pitchFamily="2" charset="-78"/>
                <a:cs typeface="Tajawal" panose="00000500000000000000" pitchFamily="2" charset="-78"/>
              </a:rPr>
              <a:t> </a:t>
            </a:r>
          </a:p>
          <a:p>
            <a:pPr algn="ctr" rtl="1">
              <a:lnSpc>
                <a:spcPct val="150000"/>
              </a:lnSpc>
            </a:pPr>
            <a:endParaRPr lang="ar-SA" b="1" dirty="0">
              <a:latin typeface="Tajawal" panose="00000500000000000000" pitchFamily="2" charset="-78"/>
              <a:cs typeface="Tajawal" panose="00000500000000000000" pitchFamily="2" charset="-78"/>
            </a:endParaRPr>
          </a:p>
          <a:p>
            <a:pPr algn="ctr" rtl="1">
              <a:lnSpc>
                <a:spcPct val="150000"/>
              </a:lnSpc>
            </a:pPr>
            <a:r>
              <a:rPr lang="ar-SA" b="1" dirty="0">
                <a:latin typeface="Tajawal" panose="00000500000000000000" pitchFamily="2" charset="-78"/>
                <a:cs typeface="Tajawal" panose="00000500000000000000" pitchFamily="2" charset="-78"/>
              </a:rPr>
              <a:t>مراقبة أداء التطبيقات </a:t>
            </a:r>
          </a:p>
          <a:p>
            <a:pPr algn="ctr" rtl="1">
              <a:lnSpc>
                <a:spcPct val="150000"/>
              </a:lnSpc>
            </a:pPr>
            <a:r>
              <a:rPr lang="ar-SA" b="1" dirty="0">
                <a:latin typeface="Tajawal" panose="00000500000000000000" pitchFamily="2" charset="-78"/>
                <a:cs typeface="Tajawal" panose="00000500000000000000" pitchFamily="2" charset="-78"/>
              </a:rPr>
              <a:t>هي عملية استخدام أدوات برمجية وبيانات قياس عن بُعد لمراقبة أداء التطبيقات المهمة للأعمال. تستخدم أدوات مراقبة أداء التطبيقات</a:t>
            </a:r>
            <a:r>
              <a:rPr lang="en-US" b="1" dirty="0">
                <a:latin typeface="Tajawal" panose="00000500000000000000" pitchFamily="2" charset="-78"/>
                <a:cs typeface="Tajawal" panose="00000500000000000000" pitchFamily="2" charset="-78"/>
              </a:rPr>
              <a:t> </a:t>
            </a:r>
            <a:r>
              <a:rPr lang="ar-SA" b="1" dirty="0">
                <a:latin typeface="Tajawal" panose="00000500000000000000" pitchFamily="2" charset="-78"/>
                <a:cs typeface="Tajawal" panose="00000500000000000000" pitchFamily="2" charset="-78"/>
              </a:rPr>
              <a:t>المستندة إلى الذكاء الاصطناعي البيانات التاريخية للتنبؤ بالمشكلات قبل حدوثها. يمكنها أيضًا حل المشكلات في الوقت الفعلي من خلال اقتراح حلول فعالة لمطوريك. تحافظ هذه الإستراتيجية على تشغيل التطبيقات بفعالية وتعالج العقبات. على سبيل المثال، تنتج </a:t>
            </a:r>
            <a:r>
              <a:rPr lang="en-US" b="1" dirty="0">
                <a:latin typeface="Tajawal" panose="00000500000000000000" pitchFamily="2" charset="-78"/>
                <a:cs typeface="Tajawal" panose="00000500000000000000" pitchFamily="2" charset="-78"/>
              </a:rPr>
              <a:t>  Atlassian </a:t>
            </a:r>
            <a:r>
              <a:rPr lang="ar-SA" b="1" dirty="0">
                <a:latin typeface="Tajawal" panose="00000500000000000000" pitchFamily="2" charset="-78"/>
                <a:cs typeface="Tajawal" panose="00000500000000000000" pitchFamily="2" charset="-78"/>
              </a:rPr>
              <a:t>منتجات تهدف إلى تيسير العمل الجماعي والتنظيم. تستخدم </a:t>
            </a:r>
            <a:r>
              <a:rPr lang="en-US" b="1" dirty="0">
                <a:latin typeface="Tajawal" panose="00000500000000000000" pitchFamily="2" charset="-78"/>
                <a:cs typeface="Tajawal" panose="00000500000000000000" pitchFamily="2" charset="-78"/>
              </a:rPr>
              <a:t>  Atlassian </a:t>
            </a:r>
            <a:r>
              <a:rPr lang="ar-SA" b="1" dirty="0">
                <a:latin typeface="Tajawal" panose="00000500000000000000" pitchFamily="2" charset="-78"/>
                <a:cs typeface="Tajawal" panose="00000500000000000000" pitchFamily="2" charset="-78"/>
              </a:rPr>
              <a:t>أدوات مراقبة أداء التطبيقات المستندة إلى الذكاء الاصطناعي لمراقبة التطبيقات باستمرار واكتشاف المشكلات المحتملة وتحديد المخاطر ذات الأولوية. مع هذه الوظيفة، يمكن للفرق الاستجابة بسرعة للتوصيات المدعومة بتعلّم الآلة والتغلب على حالات انخفاض الأداء.</a:t>
            </a:r>
          </a:p>
        </p:txBody>
      </p:sp>
      <p:sp>
        <p:nvSpPr>
          <p:cNvPr id="41" name="عنصر نائب للتذييل 40">
            <a:extLst>
              <a:ext uri="{FF2B5EF4-FFF2-40B4-BE49-F238E27FC236}">
                <a16:creationId xmlns:a16="http://schemas.microsoft.com/office/drawing/2014/main" id="{C8C1E85D-6C51-19A4-FF60-9A2F926F2336}"/>
              </a:ext>
            </a:extLst>
          </p:cNvPr>
          <p:cNvSpPr>
            <a:spLocks noGrp="1"/>
          </p:cNvSpPr>
          <p:nvPr>
            <p:ph type="ftr" sz="quarter" idx="11"/>
          </p:nvPr>
        </p:nvSpPr>
        <p:spPr>
          <a:xfrm>
            <a:off x="7696200" y="9582151"/>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44" name="رسم 43">
            <a:extLst>
              <a:ext uri="{FF2B5EF4-FFF2-40B4-BE49-F238E27FC236}">
                <a16:creationId xmlns:a16="http://schemas.microsoft.com/office/drawing/2014/main" id="{ED715034-26D9-7783-FAA2-E45CDA3865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16062" y="316461"/>
            <a:ext cx="4181475" cy="10858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2">
            <a:extLst>
              <a:ext uri="{FF2B5EF4-FFF2-40B4-BE49-F238E27FC236}">
                <a16:creationId xmlns:a16="http://schemas.microsoft.com/office/drawing/2014/main" id="{000F8473-1B0B-0195-6C04-5DACECB66A3D}"/>
              </a:ext>
            </a:extLst>
          </p:cNvPr>
          <p:cNvSpPr/>
          <p:nvPr/>
        </p:nvSpPr>
        <p:spPr>
          <a:xfrm rot="4433227">
            <a:off x="4397031" y="4042120"/>
            <a:ext cx="10589179" cy="10731946"/>
          </a:xfrm>
          <a:custGeom>
            <a:avLst/>
            <a:gdLst/>
            <a:ahLst/>
            <a:cxnLst/>
            <a:rect l="l" t="t" r="r" b="b"/>
            <a:pathLst>
              <a:path w="10589179" h="10731946">
                <a:moveTo>
                  <a:pt x="0" y="0"/>
                </a:moveTo>
                <a:lnTo>
                  <a:pt x="10589180" y="0"/>
                </a:lnTo>
                <a:lnTo>
                  <a:pt x="10589180" y="10731946"/>
                </a:lnTo>
                <a:lnTo>
                  <a:pt x="0" y="10731946"/>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sp>
        <p:nvSpPr>
          <p:cNvPr id="2" name="Freeform 2"/>
          <p:cNvSpPr/>
          <p:nvPr/>
        </p:nvSpPr>
        <p:spPr>
          <a:xfrm rot="4433227">
            <a:off x="4244631" y="3889720"/>
            <a:ext cx="10589179" cy="10731946"/>
          </a:xfrm>
          <a:custGeom>
            <a:avLst/>
            <a:gdLst/>
            <a:ahLst/>
            <a:cxnLst/>
            <a:rect l="l" t="t" r="r" b="b"/>
            <a:pathLst>
              <a:path w="10589179" h="10731946">
                <a:moveTo>
                  <a:pt x="0" y="0"/>
                </a:moveTo>
                <a:lnTo>
                  <a:pt x="10589180" y="0"/>
                </a:lnTo>
                <a:lnTo>
                  <a:pt x="10589180" y="10731946"/>
                </a:lnTo>
                <a:lnTo>
                  <a:pt x="0" y="10731946"/>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grpSp>
        <p:nvGrpSpPr>
          <p:cNvPr id="12" name="Group 12"/>
          <p:cNvGrpSpPr/>
          <p:nvPr/>
        </p:nvGrpSpPr>
        <p:grpSpPr>
          <a:xfrm rot="-1187103">
            <a:off x="5177675" y="52226"/>
            <a:ext cx="1304010" cy="1034791"/>
            <a:chOff x="-649485" y="152400"/>
            <a:chExt cx="1271785" cy="1009219"/>
          </a:xfrm>
        </p:grpSpPr>
        <p:sp>
          <p:nvSpPr>
            <p:cNvPr id="13" name="Freeform 13"/>
            <p:cNvSpPr/>
            <p:nvPr/>
          </p:nvSpPr>
          <p:spPr>
            <a:xfrm>
              <a:off x="-649485" y="467139"/>
              <a:ext cx="694479" cy="694480"/>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323232"/>
            </a:solidFill>
          </p:spPr>
          <p:txBody>
            <a:bodyPr/>
            <a:lstStyle/>
            <a:p>
              <a:endParaRPr lang="ar-SA" dirty="0"/>
            </a:p>
          </p:txBody>
        </p:sp>
        <p:sp>
          <p:nvSpPr>
            <p:cNvPr id="14" name="TextBox 14"/>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31" name="TextBox 34">
            <a:extLst>
              <a:ext uri="{FF2B5EF4-FFF2-40B4-BE49-F238E27FC236}">
                <a16:creationId xmlns:a16="http://schemas.microsoft.com/office/drawing/2014/main" id="{8A2E5475-0276-C82C-F65E-945763AE4849}"/>
              </a:ext>
            </a:extLst>
          </p:cNvPr>
          <p:cNvSpPr txBox="1"/>
          <p:nvPr/>
        </p:nvSpPr>
        <p:spPr>
          <a:xfrm>
            <a:off x="1227128" y="838386"/>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grpSp>
        <p:nvGrpSpPr>
          <p:cNvPr id="32" name="Group 36">
            <a:extLst>
              <a:ext uri="{FF2B5EF4-FFF2-40B4-BE49-F238E27FC236}">
                <a16:creationId xmlns:a16="http://schemas.microsoft.com/office/drawing/2014/main" id="{E7AE4D74-B99E-7DEA-10D6-086554A40103}"/>
              </a:ext>
            </a:extLst>
          </p:cNvPr>
          <p:cNvGrpSpPr/>
          <p:nvPr/>
        </p:nvGrpSpPr>
        <p:grpSpPr>
          <a:xfrm>
            <a:off x="864104" y="948699"/>
            <a:ext cx="91161" cy="91161"/>
            <a:chOff x="0" y="0"/>
            <a:chExt cx="812800" cy="812800"/>
          </a:xfrm>
        </p:grpSpPr>
        <p:sp>
          <p:nvSpPr>
            <p:cNvPr id="33" name="Freeform 37">
              <a:extLst>
                <a:ext uri="{FF2B5EF4-FFF2-40B4-BE49-F238E27FC236}">
                  <a16:creationId xmlns:a16="http://schemas.microsoft.com/office/drawing/2014/main" id="{DA6F324C-707F-A744-49E3-2ABB46124FF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34" name="TextBox 38">
              <a:extLst>
                <a:ext uri="{FF2B5EF4-FFF2-40B4-BE49-F238E27FC236}">
                  <a16:creationId xmlns:a16="http://schemas.microsoft.com/office/drawing/2014/main" id="{A974E556-CCB8-0A3F-EB04-5BF5D7126B29}"/>
                </a:ext>
              </a:extLst>
            </p:cNvPr>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36" name="TextBox 13">
            <a:extLst>
              <a:ext uri="{FF2B5EF4-FFF2-40B4-BE49-F238E27FC236}">
                <a16:creationId xmlns:a16="http://schemas.microsoft.com/office/drawing/2014/main" id="{ED1CBD08-F9A4-95E9-4118-77BD32A92FC1}"/>
              </a:ext>
            </a:extLst>
          </p:cNvPr>
          <p:cNvSpPr txBox="1"/>
          <p:nvPr/>
        </p:nvSpPr>
        <p:spPr>
          <a:xfrm>
            <a:off x="2209800" y="112008"/>
            <a:ext cx="13583304" cy="961802"/>
          </a:xfrm>
          <a:prstGeom prst="rect">
            <a:avLst/>
          </a:prstGeom>
        </p:spPr>
        <p:txBody>
          <a:bodyPr wrap="square" lIns="0" tIns="0" rIns="0" bIns="0" rtlCol="0" anchor="t">
            <a:spAutoFit/>
          </a:bodyPr>
          <a:lstStyle/>
          <a:p>
            <a:pPr algn="ctr">
              <a:lnSpc>
                <a:spcPts val="8400"/>
              </a:lnSpc>
            </a:pPr>
            <a:r>
              <a:rPr lang="ar-SA" sz="4000" b="1" dirty="0">
                <a:solidFill>
                  <a:srgbClr val="323232"/>
                </a:solidFill>
                <a:latin typeface="Tajawal" panose="00000500000000000000" pitchFamily="2" charset="-78"/>
                <a:cs typeface="Tajawal" panose="00000500000000000000" pitchFamily="2" charset="-78"/>
              </a:rPr>
              <a:t>تحديات الذكاء الاصطناعي</a:t>
            </a:r>
            <a:endParaRPr lang="en-US" sz="4000" b="1" dirty="0">
              <a:solidFill>
                <a:srgbClr val="323232"/>
              </a:solidFill>
              <a:latin typeface="Tajawal" panose="00000500000000000000" pitchFamily="2" charset="-78"/>
              <a:cs typeface="Tajawal" panose="00000500000000000000" pitchFamily="2" charset="-78"/>
            </a:endParaRPr>
          </a:p>
        </p:txBody>
      </p:sp>
      <p:sp>
        <p:nvSpPr>
          <p:cNvPr id="40" name="مربع نص 39">
            <a:extLst>
              <a:ext uri="{FF2B5EF4-FFF2-40B4-BE49-F238E27FC236}">
                <a16:creationId xmlns:a16="http://schemas.microsoft.com/office/drawing/2014/main" id="{E604D986-75A6-8A94-87A4-3E963EBE9B7C}"/>
              </a:ext>
            </a:extLst>
          </p:cNvPr>
          <p:cNvSpPr txBox="1"/>
          <p:nvPr/>
        </p:nvSpPr>
        <p:spPr>
          <a:xfrm>
            <a:off x="3136899" y="1554711"/>
            <a:ext cx="10972800" cy="7794441"/>
          </a:xfrm>
          <a:prstGeom prst="rect">
            <a:avLst/>
          </a:prstGeom>
          <a:noFill/>
          <a:ln>
            <a:noFill/>
          </a:ln>
        </p:spPr>
        <p:txBody>
          <a:bodyPr wrap="square" rtlCol="1">
            <a:spAutoFit/>
          </a:bodyPr>
          <a:lstStyle/>
          <a:p>
            <a:pPr algn="ctr" rtl="1">
              <a:lnSpc>
                <a:spcPct val="150000"/>
              </a:lnSpc>
            </a:pPr>
            <a:r>
              <a:rPr lang="ar-SA" sz="2800" b="1" dirty="0">
                <a:latin typeface="Tajawal" panose="00000500000000000000" pitchFamily="2" charset="-78"/>
                <a:cs typeface="Tajawal" panose="00000500000000000000" pitchFamily="2" charset="-78"/>
              </a:rPr>
              <a:t>بعد انتشار الذكاء الاصطناعي واجه الذكاء الاصطناعي صعوبات كبيرة و سلبيات خطيرة ، و أهم 10 صعوبات :</a:t>
            </a: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1- التحيز في الذكاء الاصطناعي</a:t>
            </a: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2- القضايا الأخلاقية</a:t>
            </a:r>
            <a:endParaRPr lang="ar-SA" sz="2800" b="1" dirty="0">
              <a:solidFill>
                <a:srgbClr val="000000"/>
              </a:solidFill>
              <a:latin typeface="Tajawal" panose="00000500000000000000" pitchFamily="2" charset="-78"/>
              <a:cs typeface="Tajawal" panose="00000500000000000000" pitchFamily="2" charset="-78"/>
            </a:endParaRP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3- تكامل الذكاء الاصطناعي</a:t>
            </a: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4- خصوصية البيانات وسلامتها</a:t>
            </a:r>
            <a:endParaRPr lang="ar-SA" sz="2800" b="1" dirty="0">
              <a:solidFill>
                <a:srgbClr val="000000"/>
              </a:solidFill>
              <a:latin typeface="Tajawal" panose="00000500000000000000" pitchFamily="2" charset="-78"/>
              <a:cs typeface="Tajawal" panose="00000500000000000000" pitchFamily="2" charset="-78"/>
            </a:endParaRP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5- المسائل القانونية المتعلقة بالذكاء الاصطناعي</a:t>
            </a: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6- شفافية الذكاء الاصطناعي</a:t>
            </a:r>
            <a:endParaRPr lang="ar-SA" sz="2800" b="1" dirty="0">
              <a:solidFill>
                <a:srgbClr val="000000"/>
              </a:solidFill>
              <a:latin typeface="Tajawal" panose="00000500000000000000" pitchFamily="2" charset="-78"/>
              <a:cs typeface="Tajawal" panose="00000500000000000000" pitchFamily="2" charset="-78"/>
            </a:endParaRP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7- تعطّل البرامج</a:t>
            </a: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8- محدودية المعرفة بالذكاء الاصطناعي</a:t>
            </a:r>
            <a:endParaRPr lang="ar-SA" sz="2800" b="1" dirty="0">
              <a:solidFill>
                <a:srgbClr val="000000"/>
              </a:solidFill>
              <a:latin typeface="Tajawal" panose="00000500000000000000" pitchFamily="2" charset="-78"/>
              <a:cs typeface="Tajawal" panose="00000500000000000000" pitchFamily="2" charset="-78"/>
            </a:endParaRP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9- بناء الثقة</a:t>
            </a:r>
          </a:p>
          <a:p>
            <a:pPr algn="ctr" rtl="1">
              <a:lnSpc>
                <a:spcPct val="150000"/>
              </a:lnSpc>
            </a:pPr>
            <a:r>
              <a:rPr lang="ar-SA" sz="2800" b="1" i="0" dirty="0">
                <a:solidFill>
                  <a:srgbClr val="000000"/>
                </a:solidFill>
                <a:effectLst/>
                <a:latin typeface="Tajawal" panose="00000500000000000000" pitchFamily="2" charset="-78"/>
                <a:cs typeface="Tajawal" panose="00000500000000000000" pitchFamily="2" charset="-78"/>
              </a:rPr>
              <a:t>10- توقعات عالية</a:t>
            </a:r>
            <a:endParaRPr lang="ar-SA" sz="2800" b="1" dirty="0">
              <a:latin typeface="Tajawal" panose="00000500000000000000" pitchFamily="2" charset="-78"/>
              <a:cs typeface="Tajawal" panose="00000500000000000000" pitchFamily="2" charset="-78"/>
            </a:endParaRPr>
          </a:p>
        </p:txBody>
      </p:sp>
      <p:sp>
        <p:nvSpPr>
          <p:cNvPr id="42" name="عنصر نائب للتذييل 41">
            <a:extLst>
              <a:ext uri="{FF2B5EF4-FFF2-40B4-BE49-F238E27FC236}">
                <a16:creationId xmlns:a16="http://schemas.microsoft.com/office/drawing/2014/main" id="{79AB556E-8830-739E-856C-146EFD15964A}"/>
              </a:ext>
            </a:extLst>
          </p:cNvPr>
          <p:cNvSpPr>
            <a:spLocks noGrp="1"/>
          </p:cNvSpPr>
          <p:nvPr>
            <p:ph type="ftr" sz="quarter" idx="11"/>
          </p:nvPr>
        </p:nvSpPr>
        <p:spPr>
          <a:xfrm>
            <a:off x="7391400" y="9720758"/>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43" name="رسم 42">
            <a:extLst>
              <a:ext uri="{FF2B5EF4-FFF2-40B4-BE49-F238E27FC236}">
                <a16:creationId xmlns:a16="http://schemas.microsoft.com/office/drawing/2014/main" id="{A91A5908-1EB9-2AE8-38D1-BA7865C4F8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16062" y="316461"/>
            <a:ext cx="4181475" cy="10858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2">
            <a:extLst>
              <a:ext uri="{FF2B5EF4-FFF2-40B4-BE49-F238E27FC236}">
                <a16:creationId xmlns:a16="http://schemas.microsoft.com/office/drawing/2014/main" id="{951EB526-2EA8-C994-6567-F37B7A114E65}"/>
              </a:ext>
            </a:extLst>
          </p:cNvPr>
          <p:cNvSpPr/>
          <p:nvPr/>
        </p:nvSpPr>
        <p:spPr>
          <a:xfrm rot="1832426">
            <a:off x="4215087" y="3766666"/>
            <a:ext cx="7588879" cy="9315956"/>
          </a:xfrm>
          <a:custGeom>
            <a:avLst/>
            <a:gdLst/>
            <a:ahLst/>
            <a:cxnLst/>
            <a:rect l="l" t="t" r="r" b="b"/>
            <a:pathLst>
              <a:path w="7588879" h="9315956">
                <a:moveTo>
                  <a:pt x="0" y="0"/>
                </a:moveTo>
                <a:lnTo>
                  <a:pt x="7588879" y="0"/>
                </a:lnTo>
                <a:lnTo>
                  <a:pt x="7588879" y="9315956"/>
                </a:lnTo>
                <a:lnTo>
                  <a:pt x="0" y="9315956"/>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sp>
        <p:nvSpPr>
          <p:cNvPr id="2" name="Freeform 2"/>
          <p:cNvSpPr/>
          <p:nvPr/>
        </p:nvSpPr>
        <p:spPr>
          <a:xfrm rot="1832426">
            <a:off x="4062687" y="3614266"/>
            <a:ext cx="7588879" cy="9315956"/>
          </a:xfrm>
          <a:custGeom>
            <a:avLst/>
            <a:gdLst/>
            <a:ahLst/>
            <a:cxnLst/>
            <a:rect l="l" t="t" r="r" b="b"/>
            <a:pathLst>
              <a:path w="7588879" h="9315956">
                <a:moveTo>
                  <a:pt x="0" y="0"/>
                </a:moveTo>
                <a:lnTo>
                  <a:pt x="7588879" y="0"/>
                </a:lnTo>
                <a:lnTo>
                  <a:pt x="7588879" y="9315956"/>
                </a:lnTo>
                <a:lnTo>
                  <a:pt x="0" y="9315956"/>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grpSp>
        <p:nvGrpSpPr>
          <p:cNvPr id="6" name="Group 6"/>
          <p:cNvGrpSpPr/>
          <p:nvPr/>
        </p:nvGrpSpPr>
        <p:grpSpPr>
          <a:xfrm>
            <a:off x="757284" y="7202695"/>
            <a:ext cx="5379978" cy="1800694"/>
            <a:chOff x="0" y="0"/>
            <a:chExt cx="1416949" cy="474257"/>
          </a:xfrm>
        </p:grpSpPr>
        <p:sp>
          <p:nvSpPr>
            <p:cNvPr id="7" name="Freeform 7"/>
            <p:cNvSpPr/>
            <p:nvPr/>
          </p:nvSpPr>
          <p:spPr>
            <a:xfrm>
              <a:off x="0" y="0"/>
              <a:ext cx="1416949" cy="474257"/>
            </a:xfrm>
            <a:custGeom>
              <a:avLst/>
              <a:gdLst/>
              <a:ahLst/>
              <a:cxnLst/>
              <a:rect l="l" t="t" r="r" b="b"/>
              <a:pathLst>
                <a:path w="1416949" h="474257">
                  <a:moveTo>
                    <a:pt x="54683" y="0"/>
                  </a:moveTo>
                  <a:lnTo>
                    <a:pt x="1362266" y="0"/>
                  </a:lnTo>
                  <a:cubicBezTo>
                    <a:pt x="1376769" y="0"/>
                    <a:pt x="1390678" y="5761"/>
                    <a:pt x="1400933" y="16016"/>
                  </a:cubicBezTo>
                  <a:cubicBezTo>
                    <a:pt x="1411188" y="26271"/>
                    <a:pt x="1416949" y="40180"/>
                    <a:pt x="1416949" y="54683"/>
                  </a:cubicBezTo>
                  <a:lnTo>
                    <a:pt x="1416949" y="419574"/>
                  </a:lnTo>
                  <a:cubicBezTo>
                    <a:pt x="1416949" y="434077"/>
                    <a:pt x="1411188" y="447986"/>
                    <a:pt x="1400933" y="458241"/>
                  </a:cubicBezTo>
                  <a:cubicBezTo>
                    <a:pt x="1390678" y="468496"/>
                    <a:pt x="1376769" y="474257"/>
                    <a:pt x="1362266" y="474257"/>
                  </a:cubicBezTo>
                  <a:lnTo>
                    <a:pt x="54683" y="474257"/>
                  </a:lnTo>
                  <a:cubicBezTo>
                    <a:pt x="40180" y="474257"/>
                    <a:pt x="26271" y="468496"/>
                    <a:pt x="16016" y="458241"/>
                  </a:cubicBezTo>
                  <a:cubicBezTo>
                    <a:pt x="5761" y="447986"/>
                    <a:pt x="0" y="434077"/>
                    <a:pt x="0" y="419574"/>
                  </a:cubicBezTo>
                  <a:lnTo>
                    <a:pt x="0" y="54683"/>
                  </a:lnTo>
                  <a:cubicBezTo>
                    <a:pt x="0" y="40180"/>
                    <a:pt x="5761" y="26271"/>
                    <a:pt x="16016" y="16016"/>
                  </a:cubicBezTo>
                  <a:cubicBezTo>
                    <a:pt x="26271" y="5761"/>
                    <a:pt x="40180" y="0"/>
                    <a:pt x="54683" y="0"/>
                  </a:cubicBezTo>
                  <a:close/>
                </a:path>
              </a:pathLst>
            </a:custGeom>
            <a:solidFill>
              <a:srgbClr val="323232"/>
            </a:solidFill>
          </p:spPr>
          <p:txBody>
            <a:bodyPr/>
            <a:lstStyle/>
            <a:p>
              <a:endParaRPr lang="ar-SA"/>
            </a:p>
          </p:txBody>
        </p:sp>
        <p:sp>
          <p:nvSpPr>
            <p:cNvPr id="8" name="TextBox 8"/>
            <p:cNvSpPr txBox="1"/>
            <p:nvPr/>
          </p:nvSpPr>
          <p:spPr>
            <a:xfrm>
              <a:off x="0" y="-38100"/>
              <a:ext cx="1416949" cy="512357"/>
            </a:xfrm>
            <a:prstGeom prst="rect">
              <a:avLst/>
            </a:prstGeom>
          </p:spPr>
          <p:txBody>
            <a:bodyPr lIns="50800" tIns="50800" rIns="50800" bIns="50800" rtlCol="0" anchor="ctr"/>
            <a:lstStyle/>
            <a:p>
              <a:pPr algn="ctr">
                <a:lnSpc>
                  <a:spcPts val="2355"/>
                </a:lnSpc>
              </a:pPr>
              <a:endParaRPr/>
            </a:p>
          </p:txBody>
        </p:sp>
      </p:grpSp>
      <p:sp>
        <p:nvSpPr>
          <p:cNvPr id="20" name="TextBox 20"/>
          <p:cNvSpPr txBox="1"/>
          <p:nvPr/>
        </p:nvSpPr>
        <p:spPr>
          <a:xfrm>
            <a:off x="2481637" y="7516096"/>
            <a:ext cx="2058389" cy="873829"/>
          </a:xfrm>
          <a:prstGeom prst="rect">
            <a:avLst/>
          </a:prstGeom>
        </p:spPr>
        <p:txBody>
          <a:bodyPr wrap="square" lIns="0" tIns="0" rIns="0" bIns="0" rtlCol="0" anchor="t">
            <a:spAutoFit/>
          </a:bodyPr>
          <a:lstStyle/>
          <a:p>
            <a:pPr algn="l">
              <a:lnSpc>
                <a:spcPts val="6951"/>
              </a:lnSpc>
            </a:pPr>
            <a:r>
              <a:rPr lang="en-US" sz="5793" dirty="0">
                <a:solidFill>
                  <a:srgbClr val="FFFFFF"/>
                </a:solidFill>
                <a:latin typeface="Bricolage Grotesque Semi-Bold"/>
              </a:rPr>
              <a:t>%53</a:t>
            </a:r>
          </a:p>
        </p:txBody>
      </p:sp>
      <p:sp>
        <p:nvSpPr>
          <p:cNvPr id="21" name="TextBox 21"/>
          <p:cNvSpPr txBox="1"/>
          <p:nvPr/>
        </p:nvSpPr>
        <p:spPr>
          <a:xfrm>
            <a:off x="1597815" y="8429592"/>
            <a:ext cx="4156062" cy="300082"/>
          </a:xfrm>
          <a:prstGeom prst="rect">
            <a:avLst/>
          </a:prstGeom>
        </p:spPr>
        <p:txBody>
          <a:bodyPr wrap="square" lIns="0" tIns="0" rIns="0" bIns="0" rtlCol="0" anchor="t">
            <a:spAutoFit/>
          </a:bodyPr>
          <a:lstStyle/>
          <a:p>
            <a:pPr algn="l">
              <a:lnSpc>
                <a:spcPts val="2433"/>
              </a:lnSpc>
            </a:pPr>
            <a:r>
              <a:rPr lang="ar-SA" b="1" dirty="0">
                <a:solidFill>
                  <a:srgbClr val="FFFFFF"/>
                </a:solidFill>
                <a:latin typeface="Tajawal" panose="00000500000000000000" pitchFamily="2" charset="-78"/>
                <a:cs typeface="Tajawal" panose="00000500000000000000" pitchFamily="2" charset="-78"/>
              </a:rPr>
              <a:t>نسبة نجاح الذكاء الاصطناعي في العالم</a:t>
            </a:r>
            <a:r>
              <a:rPr lang="en-US" b="1" dirty="0">
                <a:solidFill>
                  <a:srgbClr val="FFFFFF"/>
                </a:solidFill>
                <a:latin typeface="Tajawal" panose="00000500000000000000" pitchFamily="2" charset="-78"/>
                <a:cs typeface="Tajawal" panose="00000500000000000000" pitchFamily="2" charset="-78"/>
              </a:rPr>
              <a:t> </a:t>
            </a:r>
            <a:r>
              <a:rPr lang="ar-SA" b="1" dirty="0">
                <a:solidFill>
                  <a:srgbClr val="FFFFFF"/>
                </a:solidFill>
                <a:latin typeface="Tajawal" panose="00000500000000000000" pitchFamily="2" charset="-78"/>
                <a:cs typeface="Tajawal" panose="00000500000000000000" pitchFamily="2" charset="-78"/>
              </a:rPr>
              <a:t> </a:t>
            </a:r>
            <a:endParaRPr lang="en-US" b="1" dirty="0">
              <a:solidFill>
                <a:srgbClr val="FFFFFF"/>
              </a:solidFill>
              <a:latin typeface="Tajawal" panose="00000500000000000000" pitchFamily="2" charset="-78"/>
              <a:cs typeface="Tajawal" panose="00000500000000000000" pitchFamily="2" charset="-78"/>
            </a:endParaRPr>
          </a:p>
        </p:txBody>
      </p:sp>
      <p:sp>
        <p:nvSpPr>
          <p:cNvPr id="37" name="TextBox 34">
            <a:extLst>
              <a:ext uri="{FF2B5EF4-FFF2-40B4-BE49-F238E27FC236}">
                <a16:creationId xmlns:a16="http://schemas.microsoft.com/office/drawing/2014/main" id="{CD19B7FA-DC05-E288-61B3-45CCC8D19A74}"/>
              </a:ext>
            </a:extLst>
          </p:cNvPr>
          <p:cNvSpPr txBox="1"/>
          <p:nvPr/>
        </p:nvSpPr>
        <p:spPr>
          <a:xfrm>
            <a:off x="1227128" y="838386"/>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grpSp>
        <p:nvGrpSpPr>
          <p:cNvPr id="38" name="Group 36">
            <a:extLst>
              <a:ext uri="{FF2B5EF4-FFF2-40B4-BE49-F238E27FC236}">
                <a16:creationId xmlns:a16="http://schemas.microsoft.com/office/drawing/2014/main" id="{F2FF39AC-0C29-D0AE-6B3F-950747968976}"/>
              </a:ext>
            </a:extLst>
          </p:cNvPr>
          <p:cNvGrpSpPr/>
          <p:nvPr/>
        </p:nvGrpSpPr>
        <p:grpSpPr>
          <a:xfrm>
            <a:off x="864104" y="948699"/>
            <a:ext cx="91161" cy="91161"/>
            <a:chOff x="0" y="0"/>
            <a:chExt cx="812800" cy="812800"/>
          </a:xfrm>
        </p:grpSpPr>
        <p:sp>
          <p:nvSpPr>
            <p:cNvPr id="39" name="Freeform 37">
              <a:extLst>
                <a:ext uri="{FF2B5EF4-FFF2-40B4-BE49-F238E27FC236}">
                  <a16:creationId xmlns:a16="http://schemas.microsoft.com/office/drawing/2014/main" id="{84263059-A74E-BC95-95A6-14DB68BD38E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40" name="TextBox 38">
              <a:extLst>
                <a:ext uri="{FF2B5EF4-FFF2-40B4-BE49-F238E27FC236}">
                  <a16:creationId xmlns:a16="http://schemas.microsoft.com/office/drawing/2014/main" id="{226A5E17-4E4E-A077-C922-3DD8197839FD}"/>
                </a:ext>
              </a:extLst>
            </p:cNvPr>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41" name="TextBox 13">
            <a:extLst>
              <a:ext uri="{FF2B5EF4-FFF2-40B4-BE49-F238E27FC236}">
                <a16:creationId xmlns:a16="http://schemas.microsoft.com/office/drawing/2014/main" id="{1088C5F6-7ADC-59D6-FBCE-90E08FA3C1A1}"/>
              </a:ext>
            </a:extLst>
          </p:cNvPr>
          <p:cNvSpPr txBox="1"/>
          <p:nvPr/>
        </p:nvSpPr>
        <p:spPr>
          <a:xfrm>
            <a:off x="2209800" y="421033"/>
            <a:ext cx="13583304" cy="961802"/>
          </a:xfrm>
          <a:prstGeom prst="rect">
            <a:avLst/>
          </a:prstGeom>
        </p:spPr>
        <p:txBody>
          <a:bodyPr wrap="square" lIns="0" tIns="0" rIns="0" bIns="0" rtlCol="0" anchor="t">
            <a:spAutoFit/>
          </a:bodyPr>
          <a:lstStyle/>
          <a:p>
            <a:pPr algn="ctr">
              <a:lnSpc>
                <a:spcPts val="8400"/>
              </a:lnSpc>
            </a:pPr>
            <a:r>
              <a:rPr lang="ar-SA" sz="4000" b="1" dirty="0">
                <a:solidFill>
                  <a:srgbClr val="323232"/>
                </a:solidFill>
                <a:latin typeface="Tajawal" panose="00000500000000000000" pitchFamily="2" charset="-78"/>
                <a:cs typeface="Tajawal" panose="00000500000000000000" pitchFamily="2" charset="-78"/>
              </a:rPr>
              <a:t>مستقبل الذكاء الاصطناعي</a:t>
            </a:r>
            <a:endParaRPr lang="en-US" sz="4000" b="1" dirty="0">
              <a:solidFill>
                <a:srgbClr val="323232"/>
              </a:solidFill>
              <a:latin typeface="Tajawal" panose="00000500000000000000" pitchFamily="2" charset="-78"/>
              <a:cs typeface="Tajawal" panose="00000500000000000000" pitchFamily="2" charset="-78"/>
            </a:endParaRPr>
          </a:p>
        </p:txBody>
      </p:sp>
      <p:sp>
        <p:nvSpPr>
          <p:cNvPr id="42" name="مربع نص 41">
            <a:extLst>
              <a:ext uri="{FF2B5EF4-FFF2-40B4-BE49-F238E27FC236}">
                <a16:creationId xmlns:a16="http://schemas.microsoft.com/office/drawing/2014/main" id="{0B7ECD69-02A9-49A8-6092-9218A0D5AA93}"/>
              </a:ext>
            </a:extLst>
          </p:cNvPr>
          <p:cNvSpPr txBox="1"/>
          <p:nvPr/>
        </p:nvSpPr>
        <p:spPr>
          <a:xfrm>
            <a:off x="988602" y="3157519"/>
            <a:ext cx="16049952" cy="3693319"/>
          </a:xfrm>
          <a:prstGeom prst="rect">
            <a:avLst/>
          </a:prstGeom>
          <a:noFill/>
        </p:spPr>
        <p:txBody>
          <a:bodyPr wrap="square" rtlCol="1">
            <a:spAutoFit/>
          </a:bodyPr>
          <a:lstStyle/>
          <a:p>
            <a:pPr algn="ctr" fontAlgn="auto"/>
            <a:r>
              <a:rPr lang="ar-SA" sz="2600" b="0" i="0" dirty="0">
                <a:effectLst/>
                <a:latin typeface="Tajawal" panose="00000500000000000000" pitchFamily="2" charset="-78"/>
                <a:cs typeface="Tajawal" panose="00000500000000000000" pitchFamily="2" charset="-78"/>
              </a:rPr>
              <a:t>عندما ننظر إلى المستقبل، نرى أن التكنولوجيا والذكاء الاصطناعي ستلعب دورًا هامًا في حياة البشرية. </a:t>
            </a:r>
          </a:p>
          <a:p>
            <a:pPr algn="ctr" fontAlgn="auto"/>
            <a:r>
              <a:rPr lang="ar-SA" sz="2600" b="0" i="0" dirty="0">
                <a:effectLst/>
                <a:latin typeface="Tajawal" panose="00000500000000000000" pitchFamily="2" charset="-78"/>
                <a:cs typeface="Tajawal" panose="00000500000000000000" pitchFamily="2" charset="-78"/>
              </a:rPr>
              <a:t>يشير العديد من الخبراء إلى أن التقدم المستمر في مجال الذكاء الاصطناعي سيؤدي إلى تحولات جذرية في مجتمعاتنا واقتصاداتنا.</a:t>
            </a:r>
          </a:p>
          <a:p>
            <a:pPr algn="ctr" fontAlgn="auto"/>
            <a:r>
              <a:rPr lang="ar-SA" sz="2600" b="0" i="0" dirty="0">
                <a:effectLst/>
                <a:latin typeface="Tajawal" panose="00000500000000000000" pitchFamily="2" charset="-78"/>
                <a:cs typeface="Tajawal" panose="00000500000000000000" pitchFamily="2" charset="-78"/>
              </a:rPr>
              <a:t>من المتوقع أن يشمل المستقبل الوظيفي تركيزًا كبيرًا على التخصصات التي ترتبط بالذكاء الاصطناعي وتكنولوجيا المعلومات. ستكون هناك فرص واسعة للشباب الطموح للاستفادة من هذه التقنيات المتقدمة والمشاركة في تطويرها.</a:t>
            </a:r>
          </a:p>
          <a:p>
            <a:pPr algn="ctr" fontAlgn="auto"/>
            <a:r>
              <a:rPr lang="ar-SA" sz="2600" b="0" i="0" dirty="0">
                <a:effectLst/>
                <a:latin typeface="Tajawal" panose="00000500000000000000" pitchFamily="2" charset="-78"/>
                <a:cs typeface="Tajawal" panose="00000500000000000000" pitchFamily="2" charset="-78"/>
              </a:rPr>
              <a:t>مجالات التخصص المرتبطة بالذكاء الاصطناعي متنوعة ومتعددة. يمكن أن يكون التعلم العميق وتطوير الخوارزميات وتصميم واجهات الإنسان والآلة ومعالجة اللغة الطبيعية وروبوتات الخدمة وتحليل البيانات وأمن المعلومات بين التخصصات المطلوبة.</a:t>
            </a:r>
          </a:p>
          <a:p>
            <a:pPr algn="ctr"/>
            <a:endParaRPr lang="ar-SA" sz="2600" dirty="0">
              <a:latin typeface="Tajawal" panose="00000500000000000000" pitchFamily="2" charset="-78"/>
              <a:cs typeface="Tajawal" panose="00000500000000000000" pitchFamily="2" charset="-78"/>
            </a:endParaRPr>
          </a:p>
        </p:txBody>
      </p:sp>
      <p:sp>
        <p:nvSpPr>
          <p:cNvPr id="44" name="عنصر نائب للتذييل 43">
            <a:extLst>
              <a:ext uri="{FF2B5EF4-FFF2-40B4-BE49-F238E27FC236}">
                <a16:creationId xmlns:a16="http://schemas.microsoft.com/office/drawing/2014/main" id="{786039CC-06A9-03F9-E9DE-1876138588D8}"/>
              </a:ext>
            </a:extLst>
          </p:cNvPr>
          <p:cNvSpPr>
            <a:spLocks noGrp="1"/>
          </p:cNvSpPr>
          <p:nvPr>
            <p:ph type="ftr" sz="quarter" idx="11"/>
          </p:nvPr>
        </p:nvSpPr>
        <p:spPr>
          <a:xfrm>
            <a:off x="7086600" y="9683404"/>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45" name="رسم 44">
            <a:extLst>
              <a:ext uri="{FF2B5EF4-FFF2-40B4-BE49-F238E27FC236}">
                <a16:creationId xmlns:a16="http://schemas.microsoft.com/office/drawing/2014/main" id="{26EA90B9-DF7E-7E86-3731-F8732D9BA8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16062" y="316461"/>
            <a:ext cx="4181475" cy="10858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98755">
            <a:off x="6256218" y="2237233"/>
            <a:ext cx="14736981" cy="12739482"/>
          </a:xfrm>
          <a:custGeom>
            <a:avLst/>
            <a:gdLst/>
            <a:ahLst/>
            <a:cxnLst/>
            <a:rect l="l" t="t" r="r" b="b"/>
            <a:pathLst>
              <a:path w="14736981" h="12739482">
                <a:moveTo>
                  <a:pt x="0" y="0"/>
                </a:moveTo>
                <a:lnTo>
                  <a:pt x="14736981" y="0"/>
                </a:lnTo>
                <a:lnTo>
                  <a:pt x="14736981" y="12739482"/>
                </a:lnTo>
                <a:lnTo>
                  <a:pt x="0" y="12739482"/>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sp>
        <p:nvSpPr>
          <p:cNvPr id="14" name="Freeform 14"/>
          <p:cNvSpPr/>
          <p:nvPr/>
        </p:nvSpPr>
        <p:spPr>
          <a:xfrm>
            <a:off x="945906" y="9078542"/>
            <a:ext cx="302356" cy="302356"/>
          </a:xfrm>
          <a:custGeom>
            <a:avLst/>
            <a:gdLst/>
            <a:ahLst/>
            <a:cxnLst/>
            <a:rect l="l" t="t" r="r" b="b"/>
            <a:pathLst>
              <a:path w="302356" h="302356">
                <a:moveTo>
                  <a:pt x="0" y="0"/>
                </a:moveTo>
                <a:lnTo>
                  <a:pt x="302356" y="0"/>
                </a:lnTo>
                <a:lnTo>
                  <a:pt x="302356" y="302356"/>
                </a:lnTo>
                <a:lnTo>
                  <a:pt x="0" y="3023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20" name="Freeform 20"/>
          <p:cNvSpPr/>
          <p:nvPr/>
        </p:nvSpPr>
        <p:spPr>
          <a:xfrm>
            <a:off x="9222759" y="7184383"/>
            <a:ext cx="885811" cy="885811"/>
          </a:xfrm>
          <a:custGeom>
            <a:avLst/>
            <a:gdLst/>
            <a:ahLst/>
            <a:cxnLst/>
            <a:rect l="l" t="t" r="r" b="b"/>
            <a:pathLst>
              <a:path w="885811" h="885811">
                <a:moveTo>
                  <a:pt x="0" y="0"/>
                </a:moveTo>
                <a:lnTo>
                  <a:pt x="885811" y="0"/>
                </a:lnTo>
                <a:lnTo>
                  <a:pt x="885811" y="885812"/>
                </a:lnTo>
                <a:lnTo>
                  <a:pt x="0" y="8858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SA"/>
          </a:p>
        </p:txBody>
      </p:sp>
      <p:grpSp>
        <p:nvGrpSpPr>
          <p:cNvPr id="25" name="Group 25"/>
          <p:cNvGrpSpPr/>
          <p:nvPr/>
        </p:nvGrpSpPr>
        <p:grpSpPr>
          <a:xfrm>
            <a:off x="711704" y="796299"/>
            <a:ext cx="91161" cy="9116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29" name="عنصر نائب للتذييل 28">
            <a:extLst>
              <a:ext uri="{FF2B5EF4-FFF2-40B4-BE49-F238E27FC236}">
                <a16:creationId xmlns:a16="http://schemas.microsoft.com/office/drawing/2014/main" id="{680C8FDD-88F3-0F20-072C-92E4E6DBD04D}"/>
              </a:ext>
            </a:extLst>
          </p:cNvPr>
          <p:cNvSpPr>
            <a:spLocks noGrp="1"/>
          </p:cNvSpPr>
          <p:nvPr>
            <p:ph type="ftr" sz="quarter" idx="11"/>
          </p:nvPr>
        </p:nvSpPr>
        <p:spPr>
          <a:xfrm>
            <a:off x="6770064" y="9528389"/>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30" name="رسم 29">
            <a:extLst>
              <a:ext uri="{FF2B5EF4-FFF2-40B4-BE49-F238E27FC236}">
                <a16:creationId xmlns:a16="http://schemas.microsoft.com/office/drawing/2014/main" id="{4FAAC61E-0E20-797E-C3C3-7B4764A08E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716062" y="316461"/>
            <a:ext cx="4181475" cy="1085850"/>
          </a:xfrm>
          <a:prstGeom prst="rect">
            <a:avLst/>
          </a:prstGeom>
        </p:spPr>
      </p:pic>
      <p:sp>
        <p:nvSpPr>
          <p:cNvPr id="31" name="مربع نص 30">
            <a:extLst>
              <a:ext uri="{FF2B5EF4-FFF2-40B4-BE49-F238E27FC236}">
                <a16:creationId xmlns:a16="http://schemas.microsoft.com/office/drawing/2014/main" id="{C30BD0CB-E78E-6AD1-26CC-1A32CE0DECB4}"/>
              </a:ext>
            </a:extLst>
          </p:cNvPr>
          <p:cNvSpPr txBox="1"/>
          <p:nvPr/>
        </p:nvSpPr>
        <p:spPr>
          <a:xfrm>
            <a:off x="3200400" y="2216806"/>
            <a:ext cx="11049000" cy="6694140"/>
          </a:xfrm>
          <a:prstGeom prst="rect">
            <a:avLst/>
          </a:prstGeom>
          <a:noFill/>
        </p:spPr>
        <p:txBody>
          <a:bodyPr wrap="square" rtlCol="1">
            <a:spAutoFit/>
          </a:bodyPr>
          <a:lstStyle/>
          <a:p>
            <a:pPr algn="ctr" rtl="1">
              <a:lnSpc>
                <a:spcPct val="150000"/>
              </a:lnSpc>
            </a:pPr>
            <a:r>
              <a:rPr lang="ar-SA" sz="2400" b="1" i="0" dirty="0">
                <a:solidFill>
                  <a:srgbClr val="333333"/>
                </a:solidFill>
                <a:effectLst/>
                <a:latin typeface="Tajawal" panose="00000500000000000000" pitchFamily="2" charset="-78"/>
                <a:cs typeface="Tajawal" panose="00000500000000000000" pitchFamily="2" charset="-78"/>
              </a:rPr>
              <a:t>ينطوي الذكاء الاصطناعي على العديد من المخاطر المحتملة مع توسع قدرات الذكاء الاصطناعي وانتشاره، ستستمر المخاطر المرتبطة به في التطور، فيما يلي  أكثر خمسة مخاطر للذكاء الاصطناعي انتشاراً.</a:t>
            </a:r>
          </a:p>
          <a:p>
            <a:pPr algn="ctr" rtl="1">
              <a:lnSpc>
                <a:spcPct val="150000"/>
              </a:lnSpc>
            </a:pPr>
            <a:endParaRPr lang="ar-SA" sz="2400" b="1" i="0" dirty="0">
              <a:solidFill>
                <a:srgbClr val="333333"/>
              </a:solidFill>
              <a:effectLst/>
              <a:latin typeface="Tajawal" panose="00000500000000000000" pitchFamily="2" charset="-78"/>
              <a:cs typeface="Tajawal" panose="00000500000000000000" pitchFamily="2" charset="-78"/>
            </a:endParaRPr>
          </a:p>
          <a:p>
            <a:pPr algn="ctr" rtl="1">
              <a:lnSpc>
                <a:spcPct val="150000"/>
              </a:lnSpc>
            </a:pPr>
            <a:r>
              <a:rPr lang="ar-SA" sz="2400" b="1" i="0" dirty="0">
                <a:solidFill>
                  <a:srgbClr val="333333"/>
                </a:solidFill>
                <a:effectLst/>
                <a:latin typeface="Tajawal" panose="00000500000000000000" pitchFamily="2" charset="-78"/>
                <a:cs typeface="Tajawal" panose="00000500000000000000" pitchFamily="2" charset="-78"/>
              </a:rPr>
              <a:t>1. الافتقار إلى إمكانية تتبع تنفيذ الذكاء الاصطناعي</a:t>
            </a:r>
          </a:p>
          <a:p>
            <a:pPr algn="ctr" rtl="1">
              <a:lnSpc>
                <a:spcPct val="150000"/>
              </a:lnSpc>
            </a:pPr>
            <a:r>
              <a:rPr lang="ar-SA" sz="2400" b="1" i="0" dirty="0">
                <a:solidFill>
                  <a:srgbClr val="333333"/>
                </a:solidFill>
                <a:effectLst/>
                <a:latin typeface="Tajawal" panose="00000500000000000000" pitchFamily="2" charset="-78"/>
                <a:cs typeface="Tajawal" panose="00000500000000000000" pitchFamily="2" charset="-78"/>
              </a:rPr>
              <a:t>من منظور إدارة المخاطر، غالبًا ما نبدأ بقائمة جرد للأنظمة والنماذج التي تتضمن الذكاء الاصطناعي، ويتيح لنا استخدام عالم المخاطر تتبع مخاطر الذكاء الاصطناعي وتقييمها وتحديد أولوياتها والتحكم فيها.</a:t>
            </a:r>
          </a:p>
          <a:p>
            <a:pPr algn="ctr" rtl="1">
              <a:lnSpc>
                <a:spcPct val="150000"/>
              </a:lnSpc>
            </a:pPr>
            <a:endParaRPr lang="ar-SA" sz="2400" b="1" i="0" dirty="0">
              <a:solidFill>
                <a:srgbClr val="333333"/>
              </a:solidFill>
              <a:effectLst/>
              <a:latin typeface="Tajawal" panose="00000500000000000000" pitchFamily="2" charset="-78"/>
              <a:cs typeface="Tajawal" panose="00000500000000000000" pitchFamily="2" charset="-78"/>
            </a:endParaRPr>
          </a:p>
          <a:p>
            <a:pPr algn="ctr" rtl="1"/>
            <a:r>
              <a:rPr lang="ar-SA" sz="2400" b="1" i="0" dirty="0">
                <a:solidFill>
                  <a:srgbClr val="333333"/>
                </a:solidFill>
                <a:effectLst/>
                <a:latin typeface="Tajawal" panose="00000500000000000000" pitchFamily="2" charset="-78"/>
                <a:cs typeface="Tajawal" panose="00000500000000000000" pitchFamily="2" charset="-78"/>
              </a:rPr>
              <a:t>2. إدخال التحيز البرنامجي في صنع القرار</a:t>
            </a:r>
          </a:p>
          <a:p>
            <a:pPr algn="ctr" rtl="1"/>
            <a:r>
              <a:rPr lang="ar-SA" sz="2400" b="1" i="0" dirty="0">
                <a:solidFill>
                  <a:srgbClr val="333333"/>
                </a:solidFill>
                <a:effectLst/>
                <a:latin typeface="Tajawal" panose="00000500000000000000" pitchFamily="2" charset="-78"/>
                <a:cs typeface="Tajawal" panose="00000500000000000000" pitchFamily="2" charset="-78"/>
              </a:rPr>
              <a:t>أحد أكثر المخاطر المدمرة للذكاء الاصطناعي هو إدخال التحيز في خوارزميات صنع القرار، وتتعلم أنظمة الذكاء الاصطناعي من مجموعة البيانات التي تم تدريبها عليها</a:t>
            </a:r>
          </a:p>
          <a:p>
            <a:pPr algn="ctr">
              <a:lnSpc>
                <a:spcPct val="150000"/>
              </a:lnSpc>
            </a:pPr>
            <a:endParaRPr lang="ar-SA" sz="2400" dirty="0">
              <a:latin typeface="Tajawal" panose="00000500000000000000" pitchFamily="2" charset="-78"/>
              <a:cs typeface="Tajawal" panose="00000500000000000000" pitchFamily="2" charset="-78"/>
            </a:endParaRPr>
          </a:p>
        </p:txBody>
      </p:sp>
      <p:sp>
        <p:nvSpPr>
          <p:cNvPr id="32" name="TextBox 34">
            <a:extLst>
              <a:ext uri="{FF2B5EF4-FFF2-40B4-BE49-F238E27FC236}">
                <a16:creationId xmlns:a16="http://schemas.microsoft.com/office/drawing/2014/main" id="{FFC9FD75-C848-F8E0-151F-C72410468F7A}"/>
              </a:ext>
            </a:extLst>
          </p:cNvPr>
          <p:cNvSpPr txBox="1"/>
          <p:nvPr/>
        </p:nvSpPr>
        <p:spPr>
          <a:xfrm>
            <a:off x="1066735" y="668367"/>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sp>
        <p:nvSpPr>
          <p:cNvPr id="33" name="TextBox 13">
            <a:extLst>
              <a:ext uri="{FF2B5EF4-FFF2-40B4-BE49-F238E27FC236}">
                <a16:creationId xmlns:a16="http://schemas.microsoft.com/office/drawing/2014/main" id="{EF3BF4ED-A763-68E5-AEAE-E4FBA679A49A}"/>
              </a:ext>
            </a:extLst>
          </p:cNvPr>
          <p:cNvSpPr txBox="1"/>
          <p:nvPr/>
        </p:nvSpPr>
        <p:spPr>
          <a:xfrm>
            <a:off x="2209800" y="421033"/>
            <a:ext cx="13583304" cy="961802"/>
          </a:xfrm>
          <a:prstGeom prst="rect">
            <a:avLst/>
          </a:prstGeom>
        </p:spPr>
        <p:txBody>
          <a:bodyPr wrap="square" lIns="0" tIns="0" rIns="0" bIns="0" rtlCol="0" anchor="t">
            <a:spAutoFit/>
          </a:bodyPr>
          <a:lstStyle/>
          <a:p>
            <a:pPr algn="ctr">
              <a:lnSpc>
                <a:spcPts val="8400"/>
              </a:lnSpc>
            </a:pPr>
            <a:r>
              <a:rPr lang="ar-SA" sz="4000" b="1" dirty="0">
                <a:solidFill>
                  <a:srgbClr val="323232"/>
                </a:solidFill>
                <a:latin typeface="Tajawal" panose="00000500000000000000" pitchFamily="2" charset="-78"/>
                <a:cs typeface="Tajawal" panose="00000500000000000000" pitchFamily="2" charset="-78"/>
              </a:rPr>
              <a:t>أضرار الذكاء الاصطناعي</a:t>
            </a:r>
            <a:endParaRPr lang="en-US" sz="4000" b="1" dirty="0">
              <a:solidFill>
                <a:srgbClr val="323232"/>
              </a:solidFill>
              <a:latin typeface="Tajawal" panose="00000500000000000000" pitchFamily="2" charset="-78"/>
              <a:cs typeface="Tajawal" panose="00000500000000000000" pitchFamily="2" charset="-78"/>
            </a:endParaRPr>
          </a:p>
        </p:txBody>
      </p:sp>
      <p:grpSp>
        <p:nvGrpSpPr>
          <p:cNvPr id="34" name="Group 59">
            <a:extLst>
              <a:ext uri="{FF2B5EF4-FFF2-40B4-BE49-F238E27FC236}">
                <a16:creationId xmlns:a16="http://schemas.microsoft.com/office/drawing/2014/main" id="{65170FD6-4280-7281-C756-6F3F33A4DBF6}"/>
              </a:ext>
            </a:extLst>
          </p:cNvPr>
          <p:cNvGrpSpPr/>
          <p:nvPr/>
        </p:nvGrpSpPr>
        <p:grpSpPr>
          <a:xfrm rot="-1187103">
            <a:off x="6099451" y="554727"/>
            <a:ext cx="570028" cy="570028"/>
            <a:chOff x="0" y="0"/>
            <a:chExt cx="812800" cy="812800"/>
          </a:xfrm>
        </p:grpSpPr>
        <p:sp>
          <p:nvSpPr>
            <p:cNvPr id="35" name="Freeform 60">
              <a:extLst>
                <a:ext uri="{FF2B5EF4-FFF2-40B4-BE49-F238E27FC236}">
                  <a16:creationId xmlns:a16="http://schemas.microsoft.com/office/drawing/2014/main" id="{ACCE2E5E-22D6-3BB8-B049-C111FCA4230D}"/>
                </a:ext>
              </a:extLst>
            </p:cNvPr>
            <p:cNvSpPr/>
            <p:nvPr/>
          </p:nvSpPr>
          <p:spPr>
            <a:xfrm>
              <a:off x="60546" y="60546"/>
              <a:ext cx="691708" cy="691708"/>
            </a:xfrm>
            <a:custGeom>
              <a:avLst/>
              <a:gdLst/>
              <a:ahLst/>
              <a:cxnLst/>
              <a:rect l="l" t="t" r="r" b="b"/>
              <a:pathLst>
                <a:path w="691708" h="691708">
                  <a:moveTo>
                    <a:pt x="386061" y="25605"/>
                  </a:moveTo>
                  <a:lnTo>
                    <a:pt x="434963" y="130388"/>
                  </a:lnTo>
                  <a:cubicBezTo>
                    <a:pt x="460935" y="186039"/>
                    <a:pt x="505669" y="230773"/>
                    <a:pt x="561320" y="256745"/>
                  </a:cubicBezTo>
                  <a:lnTo>
                    <a:pt x="666103" y="305647"/>
                  </a:lnTo>
                  <a:cubicBezTo>
                    <a:pt x="681724" y="312938"/>
                    <a:pt x="691708" y="328616"/>
                    <a:pt x="691708" y="345854"/>
                  </a:cubicBezTo>
                  <a:cubicBezTo>
                    <a:pt x="691708" y="363092"/>
                    <a:pt x="681724" y="378770"/>
                    <a:pt x="666103" y="386061"/>
                  </a:cubicBezTo>
                  <a:lnTo>
                    <a:pt x="561320" y="434963"/>
                  </a:lnTo>
                  <a:cubicBezTo>
                    <a:pt x="505669" y="460935"/>
                    <a:pt x="460935" y="505669"/>
                    <a:pt x="434963" y="561320"/>
                  </a:cubicBezTo>
                  <a:lnTo>
                    <a:pt x="386061" y="666103"/>
                  </a:lnTo>
                  <a:cubicBezTo>
                    <a:pt x="378770" y="681724"/>
                    <a:pt x="363092" y="691708"/>
                    <a:pt x="345854" y="691708"/>
                  </a:cubicBezTo>
                  <a:cubicBezTo>
                    <a:pt x="328616" y="691708"/>
                    <a:pt x="312938" y="681724"/>
                    <a:pt x="305647" y="666103"/>
                  </a:cubicBezTo>
                  <a:lnTo>
                    <a:pt x="256745" y="561320"/>
                  </a:lnTo>
                  <a:cubicBezTo>
                    <a:pt x="230773" y="505669"/>
                    <a:pt x="186039" y="460935"/>
                    <a:pt x="130388" y="434963"/>
                  </a:cubicBezTo>
                  <a:lnTo>
                    <a:pt x="25605" y="386061"/>
                  </a:lnTo>
                  <a:cubicBezTo>
                    <a:pt x="9984" y="378770"/>
                    <a:pt x="0" y="363092"/>
                    <a:pt x="0" y="345854"/>
                  </a:cubicBezTo>
                  <a:cubicBezTo>
                    <a:pt x="0" y="328616"/>
                    <a:pt x="9984" y="312938"/>
                    <a:pt x="25605" y="305647"/>
                  </a:cubicBezTo>
                  <a:lnTo>
                    <a:pt x="130388" y="256745"/>
                  </a:lnTo>
                  <a:cubicBezTo>
                    <a:pt x="186039" y="230773"/>
                    <a:pt x="230773" y="186039"/>
                    <a:pt x="256745" y="130388"/>
                  </a:cubicBezTo>
                  <a:lnTo>
                    <a:pt x="305647" y="25605"/>
                  </a:lnTo>
                  <a:cubicBezTo>
                    <a:pt x="312938" y="9984"/>
                    <a:pt x="328616" y="0"/>
                    <a:pt x="345854" y="0"/>
                  </a:cubicBezTo>
                  <a:cubicBezTo>
                    <a:pt x="363092" y="0"/>
                    <a:pt x="378770" y="9984"/>
                    <a:pt x="386061" y="25605"/>
                  </a:cubicBezTo>
                  <a:close/>
                </a:path>
              </a:pathLst>
            </a:custGeom>
            <a:solidFill>
              <a:srgbClr val="323232"/>
            </a:solidFill>
          </p:spPr>
          <p:txBody>
            <a:bodyPr/>
            <a:lstStyle/>
            <a:p>
              <a:endParaRPr lang="ar-SA"/>
            </a:p>
          </p:txBody>
        </p:sp>
        <p:sp>
          <p:nvSpPr>
            <p:cNvPr id="36" name="TextBox 61">
              <a:extLst>
                <a:ext uri="{FF2B5EF4-FFF2-40B4-BE49-F238E27FC236}">
                  <a16:creationId xmlns:a16="http://schemas.microsoft.com/office/drawing/2014/main" id="{0BD361A7-8381-6DCE-8F6D-47BC86213726}"/>
                </a:ext>
              </a:extLst>
            </p:cNvPr>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p:nvPr/>
        </p:nvSpPr>
        <p:spPr>
          <a:xfrm rot="9351320">
            <a:off x="-4169265" y="3913051"/>
            <a:ext cx="10589179" cy="10731946"/>
          </a:xfrm>
          <a:custGeom>
            <a:avLst/>
            <a:gdLst/>
            <a:ahLst/>
            <a:cxnLst/>
            <a:rect l="l" t="t" r="r" b="b"/>
            <a:pathLst>
              <a:path w="10589179" h="10731946">
                <a:moveTo>
                  <a:pt x="0" y="0"/>
                </a:moveTo>
                <a:lnTo>
                  <a:pt x="10589179" y="0"/>
                </a:lnTo>
                <a:lnTo>
                  <a:pt x="10589179" y="10731946"/>
                </a:lnTo>
                <a:lnTo>
                  <a:pt x="0" y="10731946"/>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ar-SA"/>
          </a:p>
        </p:txBody>
      </p:sp>
      <p:grpSp>
        <p:nvGrpSpPr>
          <p:cNvPr id="59" name="Group 59"/>
          <p:cNvGrpSpPr/>
          <p:nvPr/>
        </p:nvGrpSpPr>
        <p:grpSpPr>
          <a:xfrm rot="-1187103">
            <a:off x="6099451" y="554727"/>
            <a:ext cx="570028" cy="570028"/>
            <a:chOff x="0" y="0"/>
            <a:chExt cx="812800" cy="812800"/>
          </a:xfrm>
        </p:grpSpPr>
        <p:sp>
          <p:nvSpPr>
            <p:cNvPr id="60" name="Freeform 60"/>
            <p:cNvSpPr/>
            <p:nvPr/>
          </p:nvSpPr>
          <p:spPr>
            <a:xfrm>
              <a:off x="60546" y="60546"/>
              <a:ext cx="691708" cy="691708"/>
            </a:xfrm>
            <a:custGeom>
              <a:avLst/>
              <a:gdLst/>
              <a:ahLst/>
              <a:cxnLst/>
              <a:rect l="l" t="t" r="r" b="b"/>
              <a:pathLst>
                <a:path w="691708" h="691708">
                  <a:moveTo>
                    <a:pt x="386061" y="25605"/>
                  </a:moveTo>
                  <a:lnTo>
                    <a:pt x="434963" y="130388"/>
                  </a:lnTo>
                  <a:cubicBezTo>
                    <a:pt x="460935" y="186039"/>
                    <a:pt x="505669" y="230773"/>
                    <a:pt x="561320" y="256745"/>
                  </a:cubicBezTo>
                  <a:lnTo>
                    <a:pt x="666103" y="305647"/>
                  </a:lnTo>
                  <a:cubicBezTo>
                    <a:pt x="681724" y="312938"/>
                    <a:pt x="691708" y="328616"/>
                    <a:pt x="691708" y="345854"/>
                  </a:cubicBezTo>
                  <a:cubicBezTo>
                    <a:pt x="691708" y="363092"/>
                    <a:pt x="681724" y="378770"/>
                    <a:pt x="666103" y="386061"/>
                  </a:cubicBezTo>
                  <a:lnTo>
                    <a:pt x="561320" y="434963"/>
                  </a:lnTo>
                  <a:cubicBezTo>
                    <a:pt x="505669" y="460935"/>
                    <a:pt x="460935" y="505669"/>
                    <a:pt x="434963" y="561320"/>
                  </a:cubicBezTo>
                  <a:lnTo>
                    <a:pt x="386061" y="666103"/>
                  </a:lnTo>
                  <a:cubicBezTo>
                    <a:pt x="378770" y="681724"/>
                    <a:pt x="363092" y="691708"/>
                    <a:pt x="345854" y="691708"/>
                  </a:cubicBezTo>
                  <a:cubicBezTo>
                    <a:pt x="328616" y="691708"/>
                    <a:pt x="312938" y="681724"/>
                    <a:pt x="305647" y="666103"/>
                  </a:cubicBezTo>
                  <a:lnTo>
                    <a:pt x="256745" y="561320"/>
                  </a:lnTo>
                  <a:cubicBezTo>
                    <a:pt x="230773" y="505669"/>
                    <a:pt x="186039" y="460935"/>
                    <a:pt x="130388" y="434963"/>
                  </a:cubicBezTo>
                  <a:lnTo>
                    <a:pt x="25605" y="386061"/>
                  </a:lnTo>
                  <a:cubicBezTo>
                    <a:pt x="9984" y="378770"/>
                    <a:pt x="0" y="363092"/>
                    <a:pt x="0" y="345854"/>
                  </a:cubicBezTo>
                  <a:cubicBezTo>
                    <a:pt x="0" y="328616"/>
                    <a:pt x="9984" y="312938"/>
                    <a:pt x="25605" y="305647"/>
                  </a:cubicBezTo>
                  <a:lnTo>
                    <a:pt x="130388" y="256745"/>
                  </a:lnTo>
                  <a:cubicBezTo>
                    <a:pt x="186039" y="230773"/>
                    <a:pt x="230773" y="186039"/>
                    <a:pt x="256745" y="130388"/>
                  </a:cubicBezTo>
                  <a:lnTo>
                    <a:pt x="305647" y="25605"/>
                  </a:lnTo>
                  <a:cubicBezTo>
                    <a:pt x="312938" y="9984"/>
                    <a:pt x="328616" y="0"/>
                    <a:pt x="345854" y="0"/>
                  </a:cubicBezTo>
                  <a:cubicBezTo>
                    <a:pt x="363092" y="0"/>
                    <a:pt x="378770" y="9984"/>
                    <a:pt x="386061" y="25605"/>
                  </a:cubicBezTo>
                  <a:close/>
                </a:path>
              </a:pathLst>
            </a:custGeom>
            <a:solidFill>
              <a:srgbClr val="323232"/>
            </a:solidFill>
          </p:spPr>
          <p:txBody>
            <a:bodyPr/>
            <a:lstStyle/>
            <a:p>
              <a:endParaRPr lang="ar-SA"/>
            </a:p>
          </p:txBody>
        </p:sp>
        <p:sp>
          <p:nvSpPr>
            <p:cNvPr id="61" name="TextBox 61"/>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65" name="Group 65"/>
          <p:cNvGrpSpPr/>
          <p:nvPr/>
        </p:nvGrpSpPr>
        <p:grpSpPr>
          <a:xfrm>
            <a:off x="711704" y="796299"/>
            <a:ext cx="91161" cy="91161"/>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ar-SA"/>
            </a:p>
          </p:txBody>
        </p:sp>
        <p:sp>
          <p:nvSpPr>
            <p:cNvPr id="67" name="TextBox 67"/>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69" name="عنصر نائب للتذييل 68">
            <a:extLst>
              <a:ext uri="{FF2B5EF4-FFF2-40B4-BE49-F238E27FC236}">
                <a16:creationId xmlns:a16="http://schemas.microsoft.com/office/drawing/2014/main" id="{49D361AE-EE2C-02F3-01FD-A841662D1E3D}"/>
              </a:ext>
            </a:extLst>
          </p:cNvPr>
          <p:cNvSpPr>
            <a:spLocks noGrp="1"/>
          </p:cNvSpPr>
          <p:nvPr>
            <p:ph type="ftr" sz="quarter" idx="11"/>
          </p:nvPr>
        </p:nvSpPr>
        <p:spPr>
          <a:xfrm>
            <a:off x="7240773" y="9472267"/>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sp>
        <p:nvSpPr>
          <p:cNvPr id="70" name="TextBox 13">
            <a:extLst>
              <a:ext uri="{FF2B5EF4-FFF2-40B4-BE49-F238E27FC236}">
                <a16:creationId xmlns:a16="http://schemas.microsoft.com/office/drawing/2014/main" id="{803370DC-D6E5-391C-8F07-DF6A9885AFD0}"/>
              </a:ext>
            </a:extLst>
          </p:cNvPr>
          <p:cNvSpPr txBox="1"/>
          <p:nvPr/>
        </p:nvSpPr>
        <p:spPr>
          <a:xfrm>
            <a:off x="2209800" y="421033"/>
            <a:ext cx="13583304" cy="961802"/>
          </a:xfrm>
          <a:prstGeom prst="rect">
            <a:avLst/>
          </a:prstGeom>
        </p:spPr>
        <p:txBody>
          <a:bodyPr wrap="square" lIns="0" tIns="0" rIns="0" bIns="0" rtlCol="0" anchor="t">
            <a:spAutoFit/>
          </a:bodyPr>
          <a:lstStyle/>
          <a:p>
            <a:pPr algn="ctr">
              <a:lnSpc>
                <a:spcPts val="8400"/>
              </a:lnSpc>
            </a:pPr>
            <a:r>
              <a:rPr lang="ar-SA" sz="4000" b="1" dirty="0">
                <a:solidFill>
                  <a:srgbClr val="323232"/>
                </a:solidFill>
                <a:latin typeface="Tajawal" panose="00000500000000000000" pitchFamily="2" charset="-78"/>
                <a:cs typeface="Tajawal" panose="00000500000000000000" pitchFamily="2" charset="-78"/>
              </a:rPr>
              <a:t>أضرار الذكاء الاصطناعي</a:t>
            </a:r>
            <a:endParaRPr lang="en-US" sz="4000" b="1" dirty="0">
              <a:solidFill>
                <a:srgbClr val="323232"/>
              </a:solidFill>
              <a:latin typeface="Tajawal" panose="00000500000000000000" pitchFamily="2" charset="-78"/>
              <a:cs typeface="Tajawal" panose="00000500000000000000" pitchFamily="2" charset="-78"/>
            </a:endParaRPr>
          </a:p>
        </p:txBody>
      </p:sp>
      <p:pic>
        <p:nvPicPr>
          <p:cNvPr id="71" name="رسم 70">
            <a:extLst>
              <a:ext uri="{FF2B5EF4-FFF2-40B4-BE49-F238E27FC236}">
                <a16:creationId xmlns:a16="http://schemas.microsoft.com/office/drawing/2014/main" id="{870A42B6-BE0F-8C78-F7BC-C1CBDFB56E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16062" y="316461"/>
            <a:ext cx="4181475" cy="1085850"/>
          </a:xfrm>
          <a:prstGeom prst="rect">
            <a:avLst/>
          </a:prstGeom>
        </p:spPr>
      </p:pic>
      <p:sp>
        <p:nvSpPr>
          <p:cNvPr id="72" name="TextBox 34">
            <a:extLst>
              <a:ext uri="{FF2B5EF4-FFF2-40B4-BE49-F238E27FC236}">
                <a16:creationId xmlns:a16="http://schemas.microsoft.com/office/drawing/2014/main" id="{C94B4AD7-870B-B23B-2D05-B950FFDFFBA6}"/>
              </a:ext>
            </a:extLst>
          </p:cNvPr>
          <p:cNvSpPr txBox="1"/>
          <p:nvPr/>
        </p:nvSpPr>
        <p:spPr>
          <a:xfrm>
            <a:off x="1066735" y="668367"/>
            <a:ext cx="1909771" cy="273685"/>
          </a:xfrm>
          <a:prstGeom prst="rect">
            <a:avLst/>
          </a:prstGeom>
        </p:spPr>
        <p:txBody>
          <a:bodyPr lIns="0" tIns="0" rIns="0" bIns="0" rtlCol="0" anchor="t">
            <a:spAutoFit/>
          </a:bodyPr>
          <a:lstStyle/>
          <a:p>
            <a:pPr algn="l">
              <a:lnSpc>
                <a:spcPts val="2239"/>
              </a:lnSpc>
              <a:spcBef>
                <a:spcPct val="0"/>
              </a:spcBef>
            </a:pPr>
            <a:r>
              <a:rPr lang="en-US" sz="1599" dirty="0">
                <a:solidFill>
                  <a:srgbClr val="323232"/>
                </a:solidFill>
                <a:latin typeface="Bricolage Grotesque Light"/>
              </a:rPr>
              <a:t>May 24 , 2024</a:t>
            </a:r>
          </a:p>
        </p:txBody>
      </p:sp>
      <p:sp>
        <p:nvSpPr>
          <p:cNvPr id="73" name="مربع نص 72">
            <a:extLst>
              <a:ext uri="{FF2B5EF4-FFF2-40B4-BE49-F238E27FC236}">
                <a16:creationId xmlns:a16="http://schemas.microsoft.com/office/drawing/2014/main" id="{EC9DDDF8-6622-24C5-EAF9-A8A1441851C0}"/>
              </a:ext>
            </a:extLst>
          </p:cNvPr>
          <p:cNvSpPr txBox="1"/>
          <p:nvPr/>
        </p:nvSpPr>
        <p:spPr>
          <a:xfrm>
            <a:off x="3200400" y="2216806"/>
            <a:ext cx="11049000" cy="7617470"/>
          </a:xfrm>
          <a:prstGeom prst="rect">
            <a:avLst/>
          </a:prstGeom>
          <a:noFill/>
        </p:spPr>
        <p:txBody>
          <a:bodyPr wrap="square" rtlCol="1">
            <a:spAutoFit/>
          </a:bodyPr>
          <a:lstStyle/>
          <a:p>
            <a:pPr algn="ctr" rtl="1"/>
            <a:r>
              <a:rPr lang="ar-SA" sz="2400" b="1" i="0" dirty="0">
                <a:solidFill>
                  <a:srgbClr val="333333"/>
                </a:solidFill>
                <a:effectLst/>
                <a:latin typeface="Tajawal" panose="00000500000000000000" pitchFamily="2" charset="-78"/>
                <a:cs typeface="Tajawal" panose="00000500000000000000" pitchFamily="2" charset="-78"/>
              </a:rPr>
              <a:t>3. مصادر البيانات وانتهاك الخصوصية الشخصية</a:t>
            </a:r>
          </a:p>
          <a:p>
            <a:pPr algn="ctr" rtl="1"/>
            <a:r>
              <a:rPr lang="ar-SA" sz="2400" b="1" i="0" dirty="0">
                <a:solidFill>
                  <a:srgbClr val="333333"/>
                </a:solidFill>
                <a:effectLst/>
                <a:latin typeface="Tajawal" panose="00000500000000000000" pitchFamily="2" charset="-78"/>
                <a:cs typeface="Tajawal" panose="00000500000000000000" pitchFamily="2" charset="-78"/>
              </a:rPr>
              <a:t>مع توقع مؤسسة البيانات الدولية أن ينمو مجال البيانات العالمي  من 33 تريليون غيغابايت في عام 2018 إلى 175 غيغابايت بحلول عام 2025، حيث تتوفر كميات هائلة من البيانات المنظمة وغير المهيكلة للشركات لتعدينها ومعالجتها.</a:t>
            </a:r>
          </a:p>
          <a:p>
            <a:pPr algn="ctr" rtl="1"/>
            <a:endParaRPr lang="ar-SA" sz="2400" b="1" dirty="0">
              <a:solidFill>
                <a:srgbClr val="333333"/>
              </a:solidFill>
              <a:latin typeface="Tajawal" panose="00000500000000000000" pitchFamily="2" charset="-78"/>
              <a:cs typeface="Tajawal" panose="00000500000000000000" pitchFamily="2" charset="-78"/>
            </a:endParaRPr>
          </a:p>
          <a:p>
            <a:pPr algn="ctr" rtl="1"/>
            <a:r>
              <a:rPr lang="ar-SA" sz="2400" b="1" i="0" dirty="0">
                <a:solidFill>
                  <a:srgbClr val="333333"/>
                </a:solidFill>
                <a:effectLst/>
                <a:latin typeface="Tajawal" panose="00000500000000000000" pitchFamily="2" charset="-78"/>
                <a:cs typeface="Tajawal" panose="00000500000000000000" pitchFamily="2" charset="-78"/>
              </a:rPr>
              <a:t>4. خوارزميات الصندوق الأسود ونقص الشفافية</a:t>
            </a:r>
          </a:p>
          <a:p>
            <a:pPr algn="ctr" rtl="1"/>
            <a:r>
              <a:rPr lang="ar-SA" sz="2400" b="1" i="0" dirty="0">
                <a:solidFill>
                  <a:srgbClr val="333333"/>
                </a:solidFill>
                <a:effectLst/>
                <a:latin typeface="Tajawal" panose="00000500000000000000" pitchFamily="2" charset="-78"/>
                <a:cs typeface="Tajawal" panose="00000500000000000000" pitchFamily="2" charset="-78"/>
              </a:rPr>
              <a:t>الغرض الأساسي من العديد من أنظمة الذكاء الاصطناعي هو إجراء تنبؤات، وعلى هذا النحو يمكن أن تكون الخوارزميات معقدة للغاية لدرجة أنه حتى أولئك الذين أنشأوا الخوارزمية لا يمكنهم شرح كيفية وصول المتغيرات مجتمعة معًا إلى التنبؤ الناتج، وهذا النقص في الشفافية هو السبب في الإشارة إلى بعض الخوارزميات على أنها "الصندوق الأسود"، ولماذا بدأت الهيئات التشريعية الآن في التحقيق في الضوابط والتوازنات التي قد تحتاج إلى وضعها</a:t>
            </a:r>
          </a:p>
          <a:p>
            <a:pPr algn="ctr" rtl="1"/>
            <a:endParaRPr lang="ar-SA" sz="2400" b="1" dirty="0">
              <a:solidFill>
                <a:srgbClr val="333333"/>
              </a:solidFill>
              <a:latin typeface="Tajawal" panose="00000500000000000000" pitchFamily="2" charset="-78"/>
              <a:cs typeface="Tajawal" panose="00000500000000000000" pitchFamily="2" charset="-78"/>
            </a:endParaRPr>
          </a:p>
          <a:p>
            <a:pPr algn="ctr" rtl="1"/>
            <a:r>
              <a:rPr lang="ar-SA" sz="2400" b="1" i="0" dirty="0">
                <a:solidFill>
                  <a:srgbClr val="333333"/>
                </a:solidFill>
                <a:effectLst/>
                <a:latin typeface="Tajawal" panose="00000500000000000000" pitchFamily="2" charset="-78"/>
                <a:cs typeface="Tajawal" panose="00000500000000000000" pitchFamily="2" charset="-78"/>
              </a:rPr>
              <a:t>5. المسؤولية القانونية غير واضحة</a:t>
            </a:r>
          </a:p>
          <a:p>
            <a:pPr algn="ctr" rtl="1"/>
            <a:r>
              <a:rPr lang="ar-SA" sz="2400" b="1" i="0" dirty="0">
                <a:solidFill>
                  <a:srgbClr val="333333"/>
                </a:solidFill>
                <a:effectLst/>
                <a:latin typeface="Tajawal" panose="00000500000000000000" pitchFamily="2" charset="-78"/>
                <a:cs typeface="Tajawal" panose="00000500000000000000" pitchFamily="2" charset="-78"/>
              </a:rPr>
              <a:t>بالنظر إلى المخاطر المحتملة للذكاء الاصطناعي التي تمت مناقشتها حتى الآن ، تؤدي هذه المخاوف إلى مسألة المسؤولية القانونية ، إذا كان نظام الذكاء الاصطناعي مصممًا بخوارزميات غامضة</a:t>
            </a:r>
          </a:p>
          <a:p>
            <a:pPr algn="ctr" rtl="1"/>
            <a:endParaRPr lang="ar-SA" sz="2400" b="1" i="0" dirty="0">
              <a:solidFill>
                <a:srgbClr val="333333"/>
              </a:solidFill>
              <a:effectLst/>
              <a:latin typeface="Tajawal" panose="00000500000000000000" pitchFamily="2" charset="-78"/>
              <a:cs typeface="Tajawal" panose="00000500000000000000" pitchFamily="2" charset="-78"/>
            </a:endParaRPr>
          </a:p>
          <a:p>
            <a:pPr algn="ctr" rtl="1"/>
            <a:endParaRPr lang="ar-SA" sz="2400" b="1" i="0" dirty="0">
              <a:solidFill>
                <a:srgbClr val="333333"/>
              </a:solidFill>
              <a:effectLst/>
              <a:latin typeface="Tajawal" panose="00000500000000000000" pitchFamily="2" charset="-78"/>
              <a:cs typeface="Tajawal" panose="00000500000000000000" pitchFamily="2" charset="-78"/>
            </a:endParaRPr>
          </a:p>
          <a:p>
            <a:pPr algn="ctr">
              <a:lnSpc>
                <a:spcPct val="150000"/>
              </a:lnSpc>
            </a:pPr>
            <a:endParaRPr lang="ar-SA" sz="2400" dirty="0">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1768</TotalTime>
  <Words>1412</Words>
  <Application>Microsoft Office PowerPoint</Application>
  <PresentationFormat>مخصص</PresentationFormat>
  <Paragraphs>118</Paragraphs>
  <Slides>11</Slides>
  <Notes>10</Notes>
  <HiddenSlides>0</HiddenSlides>
  <MMClips>0</MMClips>
  <ScaleCrop>false</ScaleCrop>
  <HeadingPairs>
    <vt:vector size="6" baseType="variant">
      <vt:variant>
        <vt:lpstr>الخطوط المستخدمة</vt:lpstr>
      </vt:variant>
      <vt:variant>
        <vt:i4>10</vt:i4>
      </vt:variant>
      <vt:variant>
        <vt:lpstr>نسق</vt:lpstr>
      </vt:variant>
      <vt:variant>
        <vt:i4>1</vt:i4>
      </vt:variant>
      <vt:variant>
        <vt:lpstr>عناوين الشرائح</vt:lpstr>
      </vt:variant>
      <vt:variant>
        <vt:i4>11</vt:i4>
      </vt:variant>
    </vt:vector>
  </HeadingPairs>
  <TitlesOfParts>
    <vt:vector size="22" baseType="lpstr">
      <vt:lpstr>Alasassy Caps</vt:lpstr>
      <vt:lpstr>Tajawal</vt:lpstr>
      <vt:lpstr>Calibri</vt:lpstr>
      <vt:lpstr>Arial</vt:lpstr>
      <vt:lpstr>Aharoni</vt:lpstr>
      <vt:lpstr>Aptos</vt:lpstr>
      <vt:lpstr>Bricolage Grotesque Light</vt:lpstr>
      <vt:lpstr>AmazonEmberArabic</vt:lpstr>
      <vt:lpstr>Bricolage Grotesque Bold</vt:lpstr>
      <vt:lpstr>Bricolage Grotesque Semi-Bold</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White Modern Bold Company Annual Report Presentation</dc:title>
  <dc:creator>Azyz25 AA</dc:creator>
  <cp:lastModifiedBy>Azyz25 AA</cp:lastModifiedBy>
  <cp:revision>5</cp:revision>
  <dcterms:created xsi:type="dcterms:W3CDTF">2006-08-16T00:00:00Z</dcterms:created>
  <dcterms:modified xsi:type="dcterms:W3CDTF">2024-05-14T19:01:55Z</dcterms:modified>
  <dc:identifier>DAGFHXRiXME</dc:identifier>
</cp:coreProperties>
</file>